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361" r:id="rId3"/>
    <p:sldId id="407" r:id="rId4"/>
    <p:sldId id="394" r:id="rId5"/>
    <p:sldId id="258" r:id="rId6"/>
    <p:sldId id="277" r:id="rId7"/>
    <p:sldId id="412" r:id="rId8"/>
    <p:sldId id="273" r:id="rId9"/>
    <p:sldId id="417" r:id="rId10"/>
    <p:sldId id="272" r:id="rId11"/>
    <p:sldId id="413" r:id="rId12"/>
    <p:sldId id="414" r:id="rId13"/>
    <p:sldId id="415" r:id="rId14"/>
    <p:sldId id="328" r:id="rId15"/>
    <p:sldId id="300" r:id="rId16"/>
    <p:sldId id="416" r:id="rId17"/>
    <p:sldId id="408" r:id="rId18"/>
  </p:sldIdLst>
  <p:sldSz cx="12192000" cy="6858000"/>
  <p:notesSz cx="6858000" cy="9144000"/>
  <p:defaultTextStyle>
    <a:defPPr>
      <a:defRPr lang="ar-E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EB33971-12A7-4558-8905-C5401C1AE7C9}">
          <p14:sldIdLst>
            <p14:sldId id="264"/>
            <p14:sldId id="361"/>
            <p14:sldId id="407"/>
            <p14:sldId id="394"/>
            <p14:sldId id="258"/>
            <p14:sldId id="277"/>
            <p14:sldId id="412"/>
            <p14:sldId id="273"/>
            <p14:sldId id="417"/>
            <p14:sldId id="272"/>
            <p14:sldId id="413"/>
            <p14:sldId id="414"/>
            <p14:sldId id="415"/>
            <p14:sldId id="328"/>
            <p14:sldId id="300"/>
            <p14:sldId id="416"/>
            <p14:sldId id="408"/>
          </p14:sldIdLst>
        </p14:section>
        <p14:section name="Appendices" id="{88A9ECF5-C494-409A-9246-3ABBDC77F49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0000"/>
    <a:srgbClr val="946518"/>
    <a:srgbClr val="EFCF9B"/>
    <a:srgbClr val="DFA1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816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EE01-B200-4CC9-8F26-55990363F62C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76531-939A-401C-9B31-4C0B00DE638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35" y="5955978"/>
            <a:ext cx="684213" cy="897329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399"/>
            <a:ext cx="1600200" cy="1299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92903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EE01-B200-4CC9-8F26-55990363F62C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76531-939A-401C-9B31-4C0B00DE638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35" y="5955978"/>
            <a:ext cx="684213" cy="89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099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EE01-B200-4CC9-8F26-55990363F62C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76531-939A-401C-9B31-4C0B00DE63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394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EE01-B200-4CC9-8F26-55990363F62C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76531-939A-401C-9B31-4C0B00DE63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480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EE01-B200-4CC9-8F26-55990363F62C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76531-939A-401C-9B31-4C0B00DE63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060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EE01-B200-4CC9-8F26-55990363F62C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76531-939A-401C-9B31-4C0B00DE63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643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EE01-B200-4CC9-8F26-55990363F62C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76531-939A-401C-9B31-4C0B00DE63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875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EE01-B200-4CC9-8F26-55990363F62C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76531-939A-401C-9B31-4C0B00DE63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001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EE01-B200-4CC9-8F26-55990363F62C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76531-939A-401C-9B31-4C0B00DE63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234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EE01-B200-4CC9-8F26-55990363F62C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76531-939A-401C-9B31-4C0B00DE63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458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7EE01-B200-4CC9-8F26-55990363F62C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76531-939A-401C-9B31-4C0B00DE63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264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07EE01-B200-4CC9-8F26-55990363F62C}" type="datetimeFigureOut">
              <a:rPr lang="en-US" smtClean="0"/>
              <a:pPr/>
              <a:t>3/12/2019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076531-939A-401C-9B31-4C0B00DE638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3015" y="152399"/>
            <a:ext cx="1600200" cy="1299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26673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now.gov.eg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9DB73EF-8C0F-43BC-806E-02FF60174511}"/>
              </a:ext>
            </a:extLst>
          </p:cNvPr>
          <p:cNvSpPr txBox="1">
            <a:spLocks/>
          </p:cNvSpPr>
          <p:nvPr/>
        </p:nvSpPr>
        <p:spPr>
          <a:xfrm>
            <a:off x="960120" y="2743200"/>
            <a:ext cx="10366164" cy="297420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Egypt National Observatory for Women (ENOW)</a:t>
            </a:r>
          </a:p>
          <a:p>
            <a:pPr marL="0" indent="0" algn="ctr">
              <a:buNone/>
            </a:pPr>
            <a:endParaRPr lang="en-US" sz="4000" b="1" dirty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marL="0" indent="0" algn="ctr">
              <a:buNone/>
            </a:pPr>
            <a:endParaRPr lang="en-US" sz="4000" b="1" dirty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4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Magued Osman</a:t>
            </a:r>
          </a:p>
          <a:p>
            <a:pPr marL="0" indent="0" algn="ctr">
              <a:buNone/>
            </a:pPr>
            <a:r>
              <a:rPr lang="en-US" sz="33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CEO, The Egyptian Center for Public Opinion Research “Baseera”</a:t>
            </a:r>
            <a:endParaRPr lang="en-US" sz="33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84F378-1FD3-4064-AFCF-41FF5B5EC72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142" y="375386"/>
            <a:ext cx="2603983" cy="9448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F1914DF-13CE-4D74-BCA1-533C144D51B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2991" y="178366"/>
            <a:ext cx="1459093" cy="1505309"/>
          </a:xfrm>
          <a:prstGeom prst="rect">
            <a:avLst/>
          </a:prstGeom>
        </p:spPr>
      </p:pic>
      <p:pic>
        <p:nvPicPr>
          <p:cNvPr id="1026" name="Picture 2" descr="Related image">
            <a:extLst>
              <a:ext uri="{FF2B5EF4-FFF2-40B4-BE49-F238E27FC236}">
                <a16:creationId xmlns:a16="http://schemas.microsoft.com/office/drawing/2014/main" id="{0BBF6C88-EA5C-439A-9CB4-D53EA9BA5B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010" y="42706"/>
            <a:ext cx="2105025" cy="217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7346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721" y="1917670"/>
            <a:ext cx="5281690" cy="3645731"/>
          </a:xfrm>
        </p:spPr>
        <p:txBody>
          <a:bodyPr>
            <a:noAutofit/>
          </a:bodyPr>
          <a:lstStyle/>
          <a:p>
            <a:pPr rtl="1">
              <a:lnSpc>
                <a:spcPct val="150000"/>
              </a:lnSpc>
            </a:pPr>
            <a:r>
              <a:rPr lang="en-US" sz="3600" b="1" dirty="0">
                <a:solidFill>
                  <a:srgbClr val="C00000"/>
                </a:solidFill>
                <a:latin typeface="+mn-lt"/>
                <a:cs typeface="Arabic Typesetting" panose="03020402040406030203" pitchFamily="66" charset="-78"/>
              </a:rPr>
              <a:t>Vision</a:t>
            </a:r>
            <a:br>
              <a:rPr lang="en-US" sz="3600" b="1" dirty="0">
                <a:solidFill>
                  <a:srgbClr val="C00000"/>
                </a:solidFill>
                <a:latin typeface="+mn-lt"/>
                <a:cs typeface="Arabic Typesetting" panose="03020402040406030203" pitchFamily="66" charset="-78"/>
              </a:rPr>
            </a:br>
            <a:r>
              <a:rPr lang="en-US" sz="3600" b="1" dirty="0">
                <a:solidFill>
                  <a:srgbClr val="C00000"/>
                </a:solidFill>
                <a:latin typeface="+mn-lt"/>
                <a:cs typeface="Arabic Typesetting" panose="03020402040406030203" pitchFamily="66" charset="-78"/>
              </a:rPr>
              <a:t>Goals</a:t>
            </a:r>
            <a:br>
              <a:rPr lang="en-US" sz="3600" b="1" dirty="0">
                <a:solidFill>
                  <a:srgbClr val="C00000"/>
                </a:solidFill>
                <a:latin typeface="+mn-lt"/>
                <a:cs typeface="Arabic Typesetting" panose="03020402040406030203" pitchFamily="66" charset="-78"/>
              </a:rPr>
            </a:br>
            <a:r>
              <a:rPr lang="en-US" sz="3600" b="1" dirty="0">
                <a:solidFill>
                  <a:srgbClr val="C00000"/>
                </a:solidFill>
                <a:latin typeface="+mn-lt"/>
                <a:cs typeface="Arabic Typesetting" panose="03020402040406030203" pitchFamily="66" charset="-78"/>
              </a:rPr>
              <a:t>Targets</a:t>
            </a:r>
            <a:br>
              <a:rPr lang="en-US" sz="3600" b="1" dirty="0">
                <a:solidFill>
                  <a:srgbClr val="C00000"/>
                </a:solidFill>
                <a:latin typeface="+mn-lt"/>
                <a:cs typeface="Arabic Typesetting" panose="03020402040406030203" pitchFamily="66" charset="-78"/>
              </a:rPr>
            </a:br>
            <a:r>
              <a:rPr lang="en-US" sz="3600" b="1" dirty="0">
                <a:solidFill>
                  <a:srgbClr val="C00000"/>
                </a:solidFill>
                <a:latin typeface="+mn-lt"/>
                <a:cs typeface="Arabic Typesetting" panose="03020402040406030203" pitchFamily="66" charset="-78"/>
              </a:rPr>
              <a:t>Indicators </a:t>
            </a:r>
            <a:endParaRPr lang="ar-EG" sz="3600" b="1" dirty="0">
              <a:solidFill>
                <a:srgbClr val="C00000"/>
              </a:solidFill>
              <a:latin typeface="+mn-lt"/>
              <a:cs typeface="Arabic Typesetting" panose="03020402040406030203" pitchFamily="66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476A1F-760C-4D79-840F-69BE9717676F}"/>
              </a:ext>
            </a:extLst>
          </p:cNvPr>
          <p:cNvSpPr/>
          <p:nvPr/>
        </p:nvSpPr>
        <p:spPr>
          <a:xfrm>
            <a:off x="192505" y="210311"/>
            <a:ext cx="11762072" cy="120032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Egypt National Strategy for Women Empowerment 2030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en-US" sz="36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Towards a nation free from discrimination and inequality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FB1B71-6C39-4136-B2F0-7E13E719E785}"/>
              </a:ext>
            </a:extLst>
          </p:cNvPr>
          <p:cNvSpPr/>
          <p:nvPr/>
        </p:nvSpPr>
        <p:spPr>
          <a:xfrm>
            <a:off x="7170821" y="2926080"/>
            <a:ext cx="378273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Participatory</a:t>
            </a:r>
          </a:p>
          <a:p>
            <a:pPr algn="ctr"/>
            <a:r>
              <a:rPr lang="en-US" sz="32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&amp;</a:t>
            </a:r>
          </a:p>
          <a:p>
            <a:pPr algn="ctr"/>
            <a:r>
              <a:rPr lang="en-US" sz="32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Evidence-based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E55956B-84E4-4F58-81EC-9469E9EE6DA4}"/>
              </a:ext>
            </a:extLst>
          </p:cNvPr>
          <p:cNvSpPr/>
          <p:nvPr/>
        </p:nvSpPr>
        <p:spPr>
          <a:xfrm>
            <a:off x="7565455" y="2791328"/>
            <a:ext cx="2926080" cy="1829542"/>
          </a:xfrm>
          <a:prstGeom prst="roundRect">
            <a:avLst/>
          </a:prstGeom>
          <a:noFill/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845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ÙØªÙØ¬Ø© Ø¨Ø­Ø« Ø§ÙØµÙØ± Ø¹Ù âªpuzzle 4 piecesâ¬â">
            <a:extLst>
              <a:ext uri="{FF2B5EF4-FFF2-40B4-BE49-F238E27FC236}">
                <a16:creationId xmlns:a16="http://schemas.microsoft.com/office/drawing/2014/main" id="{97569DFD-CF62-430A-8C25-C6C9780F36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6263" y="935736"/>
            <a:ext cx="5719473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BF913F9-540C-4EFE-85A4-6CF5B94E30A5}"/>
              </a:ext>
            </a:extLst>
          </p:cNvPr>
          <p:cNvSpPr/>
          <p:nvPr/>
        </p:nvSpPr>
        <p:spPr>
          <a:xfrm>
            <a:off x="9082551" y="4305038"/>
            <a:ext cx="21634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Protection</a:t>
            </a:r>
            <a:endParaRPr lang="en-US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EE612B-F677-4D83-8FE4-314EE63F3126}"/>
              </a:ext>
            </a:extLst>
          </p:cNvPr>
          <p:cNvSpPr/>
          <p:nvPr/>
        </p:nvSpPr>
        <p:spPr>
          <a:xfrm>
            <a:off x="198741" y="3939278"/>
            <a:ext cx="269697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Social empowerment </a:t>
            </a:r>
            <a:endParaRPr lang="en-US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BC594C-93E8-4EF1-99D5-1CAF219BD231}"/>
              </a:ext>
            </a:extLst>
          </p:cNvPr>
          <p:cNvSpPr/>
          <p:nvPr/>
        </p:nvSpPr>
        <p:spPr>
          <a:xfrm>
            <a:off x="118872" y="1781294"/>
            <a:ext cx="277684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Economic empowerment</a:t>
            </a:r>
            <a:endParaRPr lang="en-US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603DDA-33B8-4932-9212-D9FD5ED9F5FE}"/>
              </a:ext>
            </a:extLst>
          </p:cNvPr>
          <p:cNvSpPr/>
          <p:nvPr/>
        </p:nvSpPr>
        <p:spPr>
          <a:xfrm>
            <a:off x="9082551" y="1781294"/>
            <a:ext cx="297908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Political empowerment </a:t>
            </a:r>
            <a:endParaRPr lang="en-US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Arrow: Left-Right 8">
            <a:extLst>
              <a:ext uri="{FF2B5EF4-FFF2-40B4-BE49-F238E27FC236}">
                <a16:creationId xmlns:a16="http://schemas.microsoft.com/office/drawing/2014/main" id="{C2A253EF-EDEB-4B18-B796-419488E64A07}"/>
              </a:ext>
            </a:extLst>
          </p:cNvPr>
          <p:cNvSpPr/>
          <p:nvPr/>
        </p:nvSpPr>
        <p:spPr>
          <a:xfrm>
            <a:off x="3877056" y="73152"/>
            <a:ext cx="4800600" cy="1060704"/>
          </a:xfrm>
          <a:prstGeom prst="leftRightArrow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C00000"/>
                </a:solidFill>
              </a:rPr>
              <a:t>Changing culture</a:t>
            </a:r>
          </a:p>
        </p:txBody>
      </p:sp>
      <p:sp>
        <p:nvSpPr>
          <p:cNvPr id="12" name="Arrow: Left-Right 11">
            <a:extLst>
              <a:ext uri="{FF2B5EF4-FFF2-40B4-BE49-F238E27FC236}">
                <a16:creationId xmlns:a16="http://schemas.microsoft.com/office/drawing/2014/main" id="{5F0432FE-E965-4A86-8785-A8AD29CF24BF}"/>
              </a:ext>
            </a:extLst>
          </p:cNvPr>
          <p:cNvSpPr/>
          <p:nvPr/>
        </p:nvSpPr>
        <p:spPr>
          <a:xfrm>
            <a:off x="3874008" y="5715000"/>
            <a:ext cx="4800600" cy="1094232"/>
          </a:xfrm>
          <a:prstGeom prst="leftRightArrow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C00000"/>
                </a:solidFill>
              </a:rPr>
              <a:t>Legislations</a:t>
            </a:r>
          </a:p>
        </p:txBody>
      </p:sp>
    </p:spTree>
    <p:extLst>
      <p:ext uri="{BB962C8B-B14F-4D97-AF65-F5344CB8AC3E}">
        <p14:creationId xmlns:p14="http://schemas.microsoft.com/office/powerpoint/2010/main" val="1557419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9047" y="312867"/>
            <a:ext cx="11691991" cy="5371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1">
              <a:lnSpc>
                <a:spcPct val="150000"/>
              </a:lnSpc>
            </a:pPr>
            <a:r>
              <a:rPr lang="en-US" sz="4000" b="1" dirty="0">
                <a:solidFill>
                  <a:srgbClr val="C00000"/>
                </a:solidFill>
                <a:latin typeface="Simplified Arabic" panose="02020603050405020304" pitchFamily="18" charset="-78"/>
                <a:cs typeface="Simplified Arabic" panose="02020603050405020304" pitchFamily="18" charset="-78"/>
              </a:rPr>
              <a:t>For each of the four pillars, the strategy addresses: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The current situation;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The general goal and detailed objectives;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Interventions and programs that will support the achievement of the goal and detailed objectives; and;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Indices for measuring progress towards achieving the desired results in 2030.</a:t>
            </a:r>
          </a:p>
        </p:txBody>
      </p:sp>
    </p:spTree>
    <p:extLst>
      <p:ext uri="{BB962C8B-B14F-4D97-AF65-F5344CB8AC3E}">
        <p14:creationId xmlns:p14="http://schemas.microsoft.com/office/powerpoint/2010/main" val="3915099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08838CB-A3E2-4334-AADA-4EC99430621E}"/>
              </a:ext>
            </a:extLst>
          </p:cNvPr>
          <p:cNvSpPr/>
          <p:nvPr/>
        </p:nvSpPr>
        <p:spPr>
          <a:xfrm>
            <a:off x="394636" y="462015"/>
            <a:ext cx="11434811" cy="4601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Low">
              <a:lnSpc>
                <a:spcPct val="150000"/>
              </a:lnSpc>
              <a:spcAft>
                <a:spcPts val="1200"/>
              </a:spcAft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Critical Factors for the Strategy’s Success (from the consultations)</a:t>
            </a:r>
          </a:p>
          <a:p>
            <a:pPr marL="739775" indent="-677863" algn="justLow">
              <a:lnSpc>
                <a:spcPct val="150000"/>
              </a:lnSpc>
              <a:buFont typeface="Courier New" panose="02070309020205020404" pitchFamily="49" charset="0"/>
              <a:buChar char="֎"/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Availability of a comprehensive and updated information database.</a:t>
            </a:r>
          </a:p>
          <a:p>
            <a:pPr marL="739775" indent="-677863" algn="justLow">
              <a:lnSpc>
                <a:spcPct val="150000"/>
              </a:lnSpc>
              <a:buFont typeface="Courier New" panose="02070309020205020404" pitchFamily="49" charset="0"/>
              <a:buChar char="֎"/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Efficient mechanisms for monitoring and evaluation.</a:t>
            </a:r>
          </a:p>
          <a:p>
            <a:pPr marL="739775" indent="-677863" algn="justLow">
              <a:lnSpc>
                <a:spcPct val="150000"/>
              </a:lnSpc>
              <a:buFont typeface="Courier New" panose="02070309020205020404" pitchFamily="49" charset="0"/>
              <a:buChar char="֎"/>
            </a:pP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Developing accountability mechanisms &amp; tools for strategy implementation.</a:t>
            </a:r>
          </a:p>
        </p:txBody>
      </p:sp>
      <p:sp>
        <p:nvSpPr>
          <p:cNvPr id="3" name="Arrow: Bent-Up 2">
            <a:extLst>
              <a:ext uri="{FF2B5EF4-FFF2-40B4-BE49-F238E27FC236}">
                <a16:creationId xmlns:a16="http://schemas.microsoft.com/office/drawing/2014/main" id="{99FDCE53-210B-4399-8E92-C26BA399BC57}"/>
              </a:ext>
            </a:extLst>
          </p:cNvPr>
          <p:cNvSpPr/>
          <p:nvPr/>
        </p:nvSpPr>
        <p:spPr>
          <a:xfrm rot="5400000">
            <a:off x="2069430" y="4957011"/>
            <a:ext cx="914400" cy="1645920"/>
          </a:xfrm>
          <a:prstGeom prst="bentUpArrow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332E0C5-9C95-4C04-80BF-4961A85BCB9A}"/>
              </a:ext>
            </a:extLst>
          </p:cNvPr>
          <p:cNvSpPr/>
          <p:nvPr/>
        </p:nvSpPr>
        <p:spPr>
          <a:xfrm>
            <a:off x="3782730" y="5486399"/>
            <a:ext cx="7680959" cy="1005835"/>
          </a:xfrm>
          <a:prstGeom prst="round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0"/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Egypt National Observatory for Women</a:t>
            </a:r>
          </a:p>
        </p:txBody>
      </p:sp>
    </p:spTree>
    <p:extLst>
      <p:ext uri="{BB962C8B-B14F-4D97-AF65-F5344CB8AC3E}">
        <p14:creationId xmlns:p14="http://schemas.microsoft.com/office/powerpoint/2010/main" val="684562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C3D9E70-A851-4613-A6B8-A11C38DC5434}"/>
              </a:ext>
            </a:extLst>
          </p:cNvPr>
          <p:cNvSpPr/>
          <p:nvPr/>
        </p:nvSpPr>
        <p:spPr>
          <a:xfrm>
            <a:off x="1489753" y="230470"/>
            <a:ext cx="93905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Egypt National Observatory for Women (ENOW)</a:t>
            </a:r>
            <a:endParaRPr lang="en-US" sz="3200" dirty="0">
              <a:solidFill>
                <a:schemeClr val="accent1">
                  <a:lumMod val="50000"/>
                </a:schemeClr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DA60E04-3347-4E38-8D86-1C69BA1EBACE}"/>
              </a:ext>
            </a:extLst>
          </p:cNvPr>
          <p:cNvSpPr/>
          <p:nvPr/>
        </p:nvSpPr>
        <p:spPr>
          <a:xfrm>
            <a:off x="359596" y="1001373"/>
            <a:ext cx="1163719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3200" dirty="0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An evidence-based </a:t>
            </a:r>
            <a:r>
              <a:rPr lang="en-GB" sz="3200" b="1" dirty="0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decision support system </a:t>
            </a:r>
            <a:r>
              <a:rPr lang="en-GB" sz="3200" dirty="0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to monitor and analyse the state of affairs of women in Egypt and also a mean for ensuring evidence-based, results-based and rights-based gender-policy design and implementation.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ED33A6E-2527-454C-81D6-B0F449409A9A}"/>
              </a:ext>
            </a:extLst>
          </p:cNvPr>
          <p:cNvSpPr/>
          <p:nvPr/>
        </p:nvSpPr>
        <p:spPr>
          <a:xfrm>
            <a:off x="125140" y="3765045"/>
            <a:ext cx="25266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Stakeholders</a:t>
            </a:r>
            <a:r>
              <a:rPr lang="en-GB" sz="3200" dirty="0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200" dirty="0">
              <a:solidFill>
                <a:schemeClr val="accent1">
                  <a:lumMod val="50000"/>
                </a:schemeClr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4F9EF63-119A-416D-B2C2-9750C9FCBC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0507083"/>
              </p:ext>
            </p:extLst>
          </p:nvPr>
        </p:nvGraphicFramePr>
        <p:xfrm>
          <a:off x="2724912" y="3306278"/>
          <a:ext cx="9326880" cy="3042487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108960">
                  <a:extLst>
                    <a:ext uri="{9D8B030D-6E8A-4147-A177-3AD203B41FA5}">
                      <a16:colId xmlns:a16="http://schemas.microsoft.com/office/drawing/2014/main" val="2849867113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3250208759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1615042970"/>
                    </a:ext>
                  </a:extLst>
                </a:gridCol>
              </a:tblGrid>
              <a:tr h="148800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solidFill>
                            <a:schemeClr val="bg1"/>
                          </a:solidFill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Civil society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solidFill>
                            <a:schemeClr val="bg1"/>
                          </a:solidFill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Parliament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solidFill>
                            <a:schemeClr val="bg1"/>
                          </a:solidFill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Government</a:t>
                      </a:r>
                    </a:p>
                  </a:txBody>
                  <a:tcPr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6657946"/>
                  </a:ext>
                </a:extLst>
              </a:tr>
              <a:tr h="151754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solidFill>
                            <a:schemeClr val="bg1"/>
                          </a:solidFill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Political parties</a:t>
                      </a:r>
                    </a:p>
                  </a:txBody>
                  <a:tcPr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solidFill>
                            <a:schemeClr val="bg1"/>
                          </a:solidFill>
                          <a:ea typeface="Times New Roman" panose="02020603050405020304" pitchFamily="18" charset="0"/>
                        </a:rPr>
                        <a:t>Media</a:t>
                      </a:r>
                      <a:endParaRPr lang="ar-EG" sz="3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solidFill>
                            <a:schemeClr val="bg1"/>
                          </a:solidFill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Development cooperation partners</a:t>
                      </a: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2000817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59E2F21D-B5E8-4AD1-B1C3-D5B29EEB2510}"/>
              </a:ext>
            </a:extLst>
          </p:cNvPr>
          <p:cNvSpPr txBox="1"/>
          <p:nvPr/>
        </p:nvSpPr>
        <p:spPr>
          <a:xfrm>
            <a:off x="359596" y="4783756"/>
            <a:ext cx="2142972" cy="954107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Information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</a:rPr>
              <a:t>for All</a:t>
            </a:r>
          </a:p>
        </p:txBody>
      </p:sp>
    </p:spTree>
    <p:extLst>
      <p:ext uri="{BB962C8B-B14F-4D97-AF65-F5344CB8AC3E}">
        <p14:creationId xmlns:p14="http://schemas.microsoft.com/office/powerpoint/2010/main" val="2445360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D97A0-4EB5-4F14-926C-C9CB23A91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solidFill>
                  <a:srgbClr val="C00000"/>
                </a:solidFill>
              </a:rPr>
              <a:t>M&amp;E Indicators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F04FF9-C8DF-4A17-B3C8-C9B5CFBD53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2663791"/>
          </a:xfrm>
        </p:spPr>
        <p:txBody>
          <a:bodyPr>
            <a:normAutofit/>
          </a:bodyPr>
          <a:lstStyle/>
          <a:p>
            <a:pPr>
              <a:buSzPct val="80000"/>
              <a:buFont typeface="Wingdings" panose="05000000000000000000" pitchFamily="2" charset="2"/>
              <a:buChar char="v"/>
            </a:pPr>
            <a:r>
              <a:rPr lang="en-US" sz="3000" dirty="0">
                <a:solidFill>
                  <a:schemeClr val="accent1">
                    <a:lumMod val="75000"/>
                  </a:schemeClr>
                </a:solidFill>
              </a:rPr>
              <a:t>Sustainable Development  Goals (SDGs)</a:t>
            </a:r>
            <a:endParaRPr lang="ar-EG" sz="3000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SzPct val="80000"/>
              <a:buFont typeface="Wingdings" panose="05000000000000000000" pitchFamily="2" charset="2"/>
              <a:buChar char="v"/>
            </a:pPr>
            <a:r>
              <a:rPr lang="en-US" sz="3000" dirty="0">
                <a:solidFill>
                  <a:schemeClr val="accent1">
                    <a:lumMod val="75000"/>
                  </a:schemeClr>
                </a:solidFill>
              </a:rPr>
              <a:t>The indicators to be used in monitoring the implementation of Egypt national strategy for women empowerment (NSWE): </a:t>
            </a:r>
          </a:p>
          <a:p>
            <a:pPr>
              <a:buSzPct val="80000"/>
              <a:buFont typeface="Wingdings" panose="05000000000000000000" pitchFamily="2" charset="2"/>
              <a:buChar char="v"/>
            </a:pPr>
            <a:r>
              <a:rPr lang="en-US" sz="3000" dirty="0">
                <a:solidFill>
                  <a:schemeClr val="accent1">
                    <a:lumMod val="75000"/>
                  </a:schemeClr>
                </a:solidFill>
              </a:rPr>
              <a:t>Other indicators that are important for guiding the implementation of the strategy</a:t>
            </a:r>
            <a:r>
              <a:rPr lang="ar-EG" sz="30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FB38562-4419-4030-ACA6-09FD94E9A858}"/>
              </a:ext>
            </a:extLst>
          </p:cNvPr>
          <p:cNvSpPr/>
          <p:nvPr/>
        </p:nvSpPr>
        <p:spPr>
          <a:xfrm>
            <a:off x="3048000" y="4371013"/>
            <a:ext cx="6096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Displaying indicators on different administrative levels,</a:t>
            </a:r>
            <a:endParaRPr lang="ar-EG" dirty="0"/>
          </a:p>
          <a:p>
            <a:r>
              <a:rPr lang="en-US" dirty="0"/>
              <a:t>Displaying trend of the indicators</a:t>
            </a:r>
          </a:p>
          <a:p>
            <a:r>
              <a:rPr lang="en-US" dirty="0"/>
              <a:t>Displaying a documentation for each indicator including definition, calculation methodology, sources of data and the importance of the indicator </a:t>
            </a:r>
            <a:endParaRPr lang="ar-EG" dirty="0"/>
          </a:p>
          <a:p>
            <a:r>
              <a:rPr lang="en-US" dirty="0"/>
              <a:t>Calculating the achievement rate</a:t>
            </a:r>
          </a:p>
        </p:txBody>
      </p:sp>
    </p:spTree>
    <p:extLst>
      <p:ext uri="{BB962C8B-B14F-4D97-AF65-F5344CB8AC3E}">
        <p14:creationId xmlns:p14="http://schemas.microsoft.com/office/powerpoint/2010/main" val="1736830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D97A0-4EB5-4F14-926C-C9CB23A91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solidFill>
                  <a:srgbClr val="C00000"/>
                </a:solidFill>
              </a:rPr>
              <a:t>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F04FF9-C8DF-4A17-B3C8-C9B5CFBD53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972" y="1600201"/>
            <a:ext cx="11383478" cy="4911435"/>
          </a:xfrm>
        </p:spPr>
        <p:txBody>
          <a:bodyPr>
            <a:normAutofit/>
          </a:bodyPr>
          <a:lstStyle/>
          <a:p>
            <a:pPr>
              <a:buSzPct val="100000"/>
              <a:buFont typeface="Courier New" panose="02070309020205020404" pitchFamily="49" charset="0"/>
              <a:buChar char="֎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The Observatory was launched in October 2017</a:t>
            </a:r>
          </a:p>
          <a:p>
            <a:pPr marL="0" indent="0">
              <a:buSzPct val="100000"/>
              <a:buNone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	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www.enow.gov.eg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>
              <a:buSzPct val="100000"/>
              <a:buFont typeface="Courier New" panose="02070309020205020404" pitchFamily="49" charset="0"/>
              <a:buChar char="֎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Four updates have been made since the launching of the observatory.</a:t>
            </a:r>
          </a:p>
          <a:p>
            <a:pPr>
              <a:buSzPct val="100000"/>
              <a:buFont typeface="Courier New" panose="02070309020205020404" pitchFamily="49" charset="0"/>
              <a:buChar char="֎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Developing a simulator for Egypt rank in the GGG index.</a:t>
            </a:r>
          </a:p>
          <a:p>
            <a:pPr>
              <a:buSzPct val="100000"/>
              <a:buFont typeface="Courier New" panose="02070309020205020404" pitchFamily="49" charset="0"/>
              <a:buChar char="֎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Preparing a set of analytical reports related to women status in Egypt.</a:t>
            </a:r>
          </a:p>
        </p:txBody>
      </p:sp>
    </p:spTree>
    <p:extLst>
      <p:ext uri="{BB962C8B-B14F-4D97-AF65-F5344CB8AC3E}">
        <p14:creationId xmlns:p14="http://schemas.microsoft.com/office/powerpoint/2010/main" val="2215219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7F8170C-A17A-44D3-B72A-2EBD66364B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72" t="4489" r="4950" b="4217"/>
          <a:stretch/>
        </p:blipFill>
        <p:spPr>
          <a:xfrm>
            <a:off x="0" y="-31174"/>
            <a:ext cx="12191999" cy="688917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1FB33C8-9F08-41EB-B8F0-B77CC0CED520}"/>
              </a:ext>
            </a:extLst>
          </p:cNvPr>
          <p:cNvSpPr/>
          <p:nvPr/>
        </p:nvSpPr>
        <p:spPr>
          <a:xfrm>
            <a:off x="1156996" y="177282"/>
            <a:ext cx="1026367" cy="49452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19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F9213C0-820C-4923-8B26-138F07D705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827" t="13741" r="34948" b="17551"/>
          <a:stretch/>
        </p:blipFill>
        <p:spPr>
          <a:xfrm>
            <a:off x="2621902" y="-2927"/>
            <a:ext cx="5290457" cy="654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467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FEA7B4-FDE3-457E-8BB9-5F664CB53D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224" t="10671" r="35596" b="11837"/>
          <a:stretch/>
        </p:blipFill>
        <p:spPr>
          <a:xfrm>
            <a:off x="1614195" y="32035"/>
            <a:ext cx="7221895" cy="653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802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A599BE-8599-4D6B-BD75-D006E56F53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753" t="9660" r="24147" b="6123"/>
          <a:stretch/>
        </p:blipFill>
        <p:spPr>
          <a:xfrm>
            <a:off x="1483561" y="0"/>
            <a:ext cx="7352524" cy="655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766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1E464C-E75F-4E2B-B7A1-FB899277B8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678" t="13927" r="20316" b="30502"/>
          <a:stretch/>
        </p:blipFill>
        <p:spPr>
          <a:xfrm>
            <a:off x="240265" y="111967"/>
            <a:ext cx="11534969" cy="598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2175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5EA1AC8-A51E-4317-A59C-95860FFC0FE7}"/>
              </a:ext>
            </a:extLst>
          </p:cNvPr>
          <p:cNvSpPr/>
          <p:nvPr/>
        </p:nvSpPr>
        <p:spPr>
          <a:xfrm>
            <a:off x="163286" y="119741"/>
            <a:ext cx="11789228" cy="643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4600"/>
              </a:lnSpc>
            </a:pP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rPr>
              <a:t>Main findings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AC632E-C073-4618-B1E4-F228878DE64E}"/>
              </a:ext>
            </a:extLst>
          </p:cNvPr>
          <p:cNvSpPr/>
          <p:nvPr/>
        </p:nvSpPr>
        <p:spPr>
          <a:xfrm>
            <a:off x="188536" y="641017"/>
            <a:ext cx="11775665" cy="4169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000"/>
              </a:lnSpc>
            </a:pPr>
            <a:r>
              <a:rPr lang="en-GB" sz="3000" b="1" dirty="0">
                <a:solidFill>
                  <a:schemeClr val="accent1">
                    <a:lumMod val="75000"/>
                  </a:schemeClr>
                </a:solidFill>
              </a:rPr>
              <a:t>Education</a:t>
            </a:r>
            <a:r>
              <a:rPr lang="en-GB" sz="30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marL="342900" indent="-342900">
              <a:lnSpc>
                <a:spcPts val="4000"/>
              </a:lnSpc>
              <a:buAutoNum type="arabicParenR"/>
            </a:pPr>
            <a:r>
              <a:rPr lang="en-GB" sz="3000" dirty="0">
                <a:solidFill>
                  <a:schemeClr val="accent1">
                    <a:lumMod val="75000"/>
                  </a:schemeClr>
                </a:solidFill>
              </a:rPr>
              <a:t> Egyptian women have achieved notable success in closing the educational gap. Most education statistics tend to favour women. Females: 54 % of university students, 56% university graduates, 48% of graduate students who were granted a Master degree and 39% of graduate students who were granted Ph.D. degree. </a:t>
            </a:r>
          </a:p>
          <a:p>
            <a:pPr marL="342900" indent="-342900">
              <a:lnSpc>
                <a:spcPts val="4000"/>
              </a:lnSpc>
              <a:buAutoNum type="arabicParenR"/>
            </a:pPr>
            <a:r>
              <a:rPr lang="en-GB" sz="3000" dirty="0">
                <a:solidFill>
                  <a:schemeClr val="accent1">
                    <a:lumMod val="75000"/>
                  </a:schemeClr>
                </a:solidFill>
              </a:rPr>
              <a:t> Digital literacy is higher among males however, no gap in digital literacy among youth below 25.</a:t>
            </a:r>
            <a:endParaRPr lang="en-US" sz="3000" dirty="0">
              <a:solidFill>
                <a:schemeClr val="accent1">
                  <a:lumMod val="75000"/>
                </a:schemeClr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4115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5EA1AC8-A51E-4317-A59C-95860FFC0FE7}"/>
              </a:ext>
            </a:extLst>
          </p:cNvPr>
          <p:cNvSpPr/>
          <p:nvPr/>
        </p:nvSpPr>
        <p:spPr>
          <a:xfrm>
            <a:off x="359229" y="326580"/>
            <a:ext cx="11593285" cy="59253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Low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100000"/>
            </a:pP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rPr>
              <a:t>Employment</a:t>
            </a:r>
          </a:p>
          <a:p>
            <a:pPr marR="0" lvl="0" algn="justLow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100000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rPr>
              <a:t>Unemployment rate is higher among females, however, it starts to decrease for the first time in recent years: </a:t>
            </a:r>
          </a:p>
          <a:p>
            <a:pPr marL="1146175" marR="0" lvl="0" indent="-457200" algn="justLow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100000"/>
              <a:buFont typeface="Courier New" panose="02070309020205020404" pitchFamily="49" charset="0"/>
              <a:buChar char="֎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rPr>
              <a:t>24.2% in 2015 </a:t>
            </a:r>
          </a:p>
          <a:p>
            <a:pPr marL="1146175" marR="0" lvl="0" indent="-457200" algn="justLow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100000"/>
              <a:buFont typeface="Courier New" panose="02070309020205020404" pitchFamily="49" charset="0"/>
              <a:buChar char="֎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rPr>
              <a:t>23.6% in 2016</a:t>
            </a:r>
          </a:p>
          <a:p>
            <a:pPr marL="1146175" marR="0" lvl="0" indent="-457200" algn="justLow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100000"/>
              <a:buFont typeface="Courier New" panose="02070309020205020404" pitchFamily="49" charset="0"/>
              <a:buChar char="֎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rPr>
              <a:t>23.1% in 2017</a:t>
            </a:r>
          </a:p>
          <a:p>
            <a:pPr marR="0" lvl="0" algn="justLow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100000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rPr>
              <a:t>Wide d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</a:rPr>
              <a:t>iscrepancy in female unemployment rates among governorates (ranging from 9% to 45%).</a:t>
            </a:r>
            <a:endParaRPr lang="en-US" sz="3200" dirty="0">
              <a:solidFill>
                <a:schemeClr val="accent1">
                  <a:lumMod val="75000"/>
                </a:schemeClr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97CD0F-3FF5-4A57-8FA2-FAAAD9AE1D05}"/>
              </a:ext>
            </a:extLst>
          </p:cNvPr>
          <p:cNvSpPr txBox="1"/>
          <p:nvPr/>
        </p:nvSpPr>
        <p:spPr>
          <a:xfrm>
            <a:off x="5274642" y="3137831"/>
            <a:ext cx="59848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7% increase in the number of female working (2014 – 2017)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F793DDA5-0B94-426C-BACD-5F7AAD054D72}"/>
              </a:ext>
            </a:extLst>
          </p:cNvPr>
          <p:cNvSpPr/>
          <p:nvPr/>
        </p:nvSpPr>
        <p:spPr>
          <a:xfrm>
            <a:off x="4206240" y="3580598"/>
            <a:ext cx="895149" cy="336884"/>
          </a:xfrm>
          <a:prstGeom prst="rightArrow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848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D97A0-4EB5-4F14-926C-C9CB23A91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>
                <a:solidFill>
                  <a:srgbClr val="C00000"/>
                </a:solidFill>
              </a:rPr>
              <a:t>Access to ENOW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F04FF9-C8DF-4A17-B3C8-C9B5CFBD53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266" y="1414914"/>
            <a:ext cx="10947133" cy="4948941"/>
          </a:xfrm>
        </p:spPr>
        <p:txBody>
          <a:bodyPr>
            <a:normAutofit/>
          </a:bodyPr>
          <a:lstStyle/>
          <a:p>
            <a:pPr lvl="0">
              <a:buFont typeface="Courier New" panose="02070309020205020404" pitchFamily="49" charset="0"/>
              <a:buChar char="֎"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119 thousand files downloads or views,  </a:t>
            </a:r>
          </a:p>
          <a:p>
            <a:pPr lvl="0">
              <a:buFont typeface="Courier New" panose="02070309020205020404" pitchFamily="49" charset="0"/>
              <a:buChar char="֎"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183 thousand hits,</a:t>
            </a:r>
          </a:p>
          <a:p>
            <a:pPr lvl="0">
              <a:buFont typeface="Courier New" panose="02070309020205020404" pitchFamily="49" charset="0"/>
              <a:buChar char="֎"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100 thousand responses on Nes2alak.</a:t>
            </a:r>
          </a:p>
          <a:p>
            <a:pPr marL="0" lvl="0" indent="0">
              <a:buNone/>
            </a:pPr>
            <a:endParaRPr lang="en-US" sz="3600" dirty="0">
              <a:solidFill>
                <a:srgbClr val="C00000"/>
              </a:solidFill>
            </a:endParaRPr>
          </a:p>
          <a:p>
            <a:pPr marL="0" lvl="0" indent="0">
              <a:buNone/>
            </a:pPr>
            <a:r>
              <a:rPr lang="en-US" sz="3600" dirty="0">
                <a:solidFill>
                  <a:srgbClr val="C00000"/>
                </a:solidFill>
              </a:rPr>
              <a:t>Way forward</a:t>
            </a:r>
          </a:p>
          <a:p>
            <a:pPr lvl="0">
              <a:buFont typeface="Courier New" panose="02070309020205020404" pitchFamily="49" charset="0"/>
              <a:buChar char="֎"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Sustainability.</a:t>
            </a:r>
          </a:p>
          <a:p>
            <a:pPr lvl="0">
              <a:buFont typeface="Courier New" panose="02070309020205020404" pitchFamily="49" charset="0"/>
              <a:buChar char="֎"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Bridging more info gaps.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0242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5F02CAD-27AE-477D-A62E-CBB70200D329}"/>
              </a:ext>
            </a:extLst>
          </p:cNvPr>
          <p:cNvSpPr/>
          <p:nvPr/>
        </p:nvSpPr>
        <p:spPr>
          <a:xfrm>
            <a:off x="1188720" y="2039111"/>
            <a:ext cx="9756648" cy="236988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chemeClr val="accent1">
                    <a:lumMod val="75000"/>
                  </a:schemeClr>
                </a:solidFill>
              </a:rPr>
              <a:t>Thank you</a:t>
            </a:r>
          </a:p>
          <a:p>
            <a:pPr algn="ctr"/>
            <a:endParaRPr lang="en-US" sz="5400" b="1" dirty="0">
              <a:ln w="6600">
                <a:solidFill>
                  <a:srgbClr val="0070C0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dist="38100" dir="2700000" algn="tl" rotWithShape="0">
                  <a:srgbClr val="0070C0"/>
                </a:outerShdw>
              </a:effectLst>
            </a:endParaRPr>
          </a:p>
          <a:p>
            <a:pPr algn="ctr"/>
            <a:r>
              <a:rPr lang="en-US" sz="4000" b="1" dirty="0">
                <a:ln w="6600">
                  <a:solidFill>
                    <a:schemeClr val="bg1">
                      <a:lumMod val="65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dist="38100" dir="2700000" algn="tl" rotWithShape="0">
                    <a:schemeClr val="bg1">
                      <a:lumMod val="65000"/>
                    </a:schemeClr>
                  </a:outerShdw>
                </a:effectLst>
              </a:rPr>
              <a:t>magued.osman@baseera.com.eg</a:t>
            </a:r>
          </a:p>
        </p:txBody>
      </p:sp>
    </p:spTree>
    <p:extLst>
      <p:ext uri="{BB962C8B-B14F-4D97-AF65-F5344CB8AC3E}">
        <p14:creationId xmlns:p14="http://schemas.microsoft.com/office/powerpoint/2010/main" val="1801132008"/>
      </p:ext>
    </p:extLst>
  </p:cSld>
  <p:clrMapOvr>
    <a:masterClrMapping/>
  </p:clrMapOvr>
</p:sld>
</file>

<file path=ppt/theme/theme1.xml><?xml version="1.0" encoding="utf-8"?>
<a:theme xmlns:a="http://schemas.openxmlformats.org/drawingml/2006/main" name="Alex Bib Presentation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WEGE presentation  - March meeting 4</Template>
  <TotalTime>494</TotalTime>
  <Words>471</Words>
  <Application>Microsoft Office PowerPoint</Application>
  <PresentationFormat>Widescreen</PresentationFormat>
  <Paragraphs>74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Courier New</vt:lpstr>
      <vt:lpstr>Simplified Arabic</vt:lpstr>
      <vt:lpstr>Times New Roman</vt:lpstr>
      <vt:lpstr>Wingdings</vt:lpstr>
      <vt:lpstr>Alex Bib Presentation5</vt:lpstr>
      <vt:lpstr>PowerPoint Presentation</vt:lpstr>
      <vt:lpstr>Vision Goals Targets Indicators </vt:lpstr>
      <vt:lpstr>PowerPoint Presentation</vt:lpstr>
      <vt:lpstr>PowerPoint Presentation</vt:lpstr>
      <vt:lpstr>PowerPoint Presentation</vt:lpstr>
      <vt:lpstr>PowerPoint Presentation</vt:lpstr>
      <vt:lpstr>M&amp;E Indicators</vt:lpstr>
      <vt:lpstr>Updates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Access to ENOW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نحو وطن خالي من التمييز وعدم المساواة</dc:title>
  <dc:creator>Hanan</dc:creator>
  <cp:lastModifiedBy>Jocelyn C Chu</cp:lastModifiedBy>
  <cp:revision>71</cp:revision>
  <dcterms:created xsi:type="dcterms:W3CDTF">2017-10-06T19:46:28Z</dcterms:created>
  <dcterms:modified xsi:type="dcterms:W3CDTF">2019-03-12T19:14:51Z</dcterms:modified>
</cp:coreProperties>
</file>