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5143500" cx="9144000"/>
  <p:notesSz cx="6858000" cy="9144000"/>
  <p:embeddedFontLst>
    <p:embeddedFont>
      <p:font typeface="Roboto"/>
      <p:regular r:id="rId14"/>
      <p:bold r:id="rId15"/>
      <p:italic r:id="rId16"/>
      <p:boldItalic r:id="rId17"/>
    </p:embeddedFont>
    <p:embeddedFont>
      <p:font typeface="Montserrat Black"/>
      <p:bold r:id="rId18"/>
      <p:boldItalic r:id="rId19"/>
    </p:embeddedFont>
    <p:embeddedFont>
      <p:font typeface="Montserrat"/>
      <p:regular r:id="rId20"/>
      <p:bold r:id="rId21"/>
      <p:italic r:id="rId22"/>
      <p:boldItalic r:id="rId23"/>
    </p:embeddedFont>
    <p:embeddedFont>
      <p:font typeface="Montserrat Medium"/>
      <p:regular r:id="rId24"/>
      <p:bold r:id="rId25"/>
      <p:italic r:id="rId26"/>
      <p:boldItalic r:id="rId27"/>
    </p:embeddedFont>
    <p:embeddedFont>
      <p:font typeface="Montserrat ExtraLight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regular.fntdata"/><Relationship Id="rId22" Type="http://schemas.openxmlformats.org/officeDocument/2006/relationships/font" Target="fonts/Montserrat-italic.fntdata"/><Relationship Id="rId21" Type="http://schemas.openxmlformats.org/officeDocument/2006/relationships/font" Target="fonts/Montserrat-bold.fntdata"/><Relationship Id="rId24" Type="http://schemas.openxmlformats.org/officeDocument/2006/relationships/font" Target="fonts/MontserratMedium-regular.fntdata"/><Relationship Id="rId23" Type="http://schemas.openxmlformats.org/officeDocument/2006/relationships/font" Target="fonts/Montserrat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MontserratMedium-italic.fntdata"/><Relationship Id="rId25" Type="http://schemas.openxmlformats.org/officeDocument/2006/relationships/font" Target="fonts/MontserratMedium-bold.fntdata"/><Relationship Id="rId28" Type="http://schemas.openxmlformats.org/officeDocument/2006/relationships/font" Target="fonts/MontserratExtraLight-regular.fntdata"/><Relationship Id="rId27" Type="http://schemas.openxmlformats.org/officeDocument/2006/relationships/font" Target="fonts/MontserratMedium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MontserratExtraLight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MontserratExtraLight-boldItalic.fntdata"/><Relationship Id="rId30" Type="http://schemas.openxmlformats.org/officeDocument/2006/relationships/font" Target="fonts/MontserratExtraLight-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font" Target="fonts/Roboto-bold.fntdata"/><Relationship Id="rId14" Type="http://schemas.openxmlformats.org/officeDocument/2006/relationships/font" Target="fonts/Roboto-regular.fntdata"/><Relationship Id="rId17" Type="http://schemas.openxmlformats.org/officeDocument/2006/relationships/font" Target="fonts/Roboto-boldItalic.fntdata"/><Relationship Id="rId16" Type="http://schemas.openxmlformats.org/officeDocument/2006/relationships/font" Target="fonts/Roboto-italic.fntdata"/><Relationship Id="rId19" Type="http://schemas.openxmlformats.org/officeDocument/2006/relationships/font" Target="fonts/MontserratBlack-boldItalic.fntdata"/><Relationship Id="rId18" Type="http://schemas.openxmlformats.org/officeDocument/2006/relationships/font" Target="fonts/MontserratBlack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Shape 5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Shape 7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Shape 8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Shape 10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Shape 12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Shape 138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Shape 15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Shape 19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Shape 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/>
          <p:nvPr>
            <p:ph type="title"/>
          </p:nvPr>
        </p:nvSpPr>
        <p:spPr>
          <a:xfrm>
            <a:off x="2411336" y="509071"/>
            <a:ext cx="4321200" cy="2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1575" lIns="41575" spcFirstLastPara="1" rIns="41575" wrap="square" tIns="4157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600"/>
              <a:buFont typeface="Arial"/>
              <a:buNone/>
              <a:defRPr sz="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600"/>
              <a:buFont typeface="Arial"/>
              <a:buNone/>
              <a:defRPr sz="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600"/>
              <a:buFont typeface="Arial"/>
              <a:buNone/>
              <a:defRPr sz="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600"/>
              <a:buFont typeface="Arial"/>
              <a:buNone/>
              <a:defRPr sz="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600"/>
              <a:buFont typeface="Arial"/>
              <a:buNone/>
              <a:defRPr sz="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600"/>
              <a:buFont typeface="Arial"/>
              <a:buNone/>
              <a:defRPr sz="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600"/>
              <a:buFont typeface="Arial"/>
              <a:buNone/>
              <a:defRPr sz="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600"/>
              <a:buFont typeface="Arial"/>
              <a:buNone/>
              <a:defRPr sz="800"/>
            </a:lvl9pPr>
          </a:lstStyle>
          <a:p/>
        </p:txBody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457200" y="1183004"/>
            <a:ext cx="8229600" cy="33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1575" lIns="41575" spcFirstLastPara="1" rIns="41575" wrap="square" tIns="41575"/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def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Shape 53"/>
          <p:cNvSpPr txBox="1"/>
          <p:nvPr>
            <p:ph idx="11" type="ftr"/>
          </p:nvPr>
        </p:nvSpPr>
        <p:spPr>
          <a:xfrm>
            <a:off x="3108961" y="4783460"/>
            <a:ext cx="29262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1575" lIns="41575" spcFirstLastPara="1" rIns="41575" wrap="square" tIns="41575"/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600"/>
              <a:buFont typeface="Calibri"/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20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2700" lvl="2" marL="419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622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825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2700" lvl="5" marL="1041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1244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2700" lvl="7" marL="1460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663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Shape 54"/>
          <p:cNvSpPr txBox="1"/>
          <p:nvPr>
            <p:ph idx="10" type="dt"/>
          </p:nvPr>
        </p:nvSpPr>
        <p:spPr>
          <a:xfrm>
            <a:off x="457200" y="4783460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1575" lIns="41575" spcFirstLastPara="1" rIns="41575" wrap="square" tIns="4157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600"/>
              <a:buFont typeface="Calibri"/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20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12700" lvl="2" marL="419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622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825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12700" lvl="5" marL="1041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1244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12700" lvl="7" marL="1460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1663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Calibri"/>
              <a:buNone/>
              <a:defRPr b="0" i="0" sz="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Shape 55"/>
          <p:cNvSpPr txBox="1"/>
          <p:nvPr>
            <p:ph idx="12" type="sldNum"/>
          </p:nvPr>
        </p:nvSpPr>
        <p:spPr>
          <a:xfrm>
            <a:off x="6583680" y="4783460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1_Título y objetos">
  <p:cSld name="1_Título y objetos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dictionary.cambridge.org/es/diccionario/ingles-espanol/less" TargetMode="External"/><Relationship Id="rId4" Type="http://schemas.openxmlformats.org/officeDocument/2006/relationships/hyperlink" Target="https://dictionary.cambridge.org/es/diccionario/ingles-espanol/bureaucracy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2.png"/><Relationship Id="rId6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Relationship Id="rId4" Type="http://schemas.openxmlformats.org/officeDocument/2006/relationships/hyperlink" Target="https://twitter.com/helena_estrada" TargetMode="External"/><Relationship Id="rId5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Shape 61"/>
          <p:cNvPicPr preferRelativeResize="0"/>
          <p:nvPr/>
        </p:nvPicPr>
        <p:blipFill rotWithShape="1">
          <a:blip r:embed="rId3">
            <a:alphaModFix/>
          </a:blip>
          <a:srcRect b="15253" l="0" r="0" t="19506"/>
          <a:stretch/>
        </p:blipFill>
        <p:spPr>
          <a:xfrm flipH="1">
            <a:off x="0" y="0"/>
            <a:ext cx="9144000" cy="3976926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Shape 62"/>
          <p:cNvSpPr/>
          <p:nvPr/>
        </p:nvSpPr>
        <p:spPr>
          <a:xfrm>
            <a:off x="789000" y="1177000"/>
            <a:ext cx="4331100" cy="2400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Shape 63"/>
          <p:cNvSpPr txBox="1"/>
          <p:nvPr/>
        </p:nvSpPr>
        <p:spPr>
          <a:xfrm>
            <a:off x="933575" y="1458875"/>
            <a:ext cx="4186500" cy="14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1575" lIns="41575" spcFirstLastPara="1" rIns="41575" wrap="square" tIns="41575">
            <a:noAutofit/>
          </a:bodyPr>
          <a:lstStyle/>
          <a:p>
            <a: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</a:pPr>
            <a:r>
              <a:rPr lang="en-GB" sz="3000">
                <a:solidFill>
                  <a:srgbClr val="0991D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WOMEN DIGITAL INCLUSION</a:t>
            </a:r>
            <a:endParaRPr sz="3000">
              <a:solidFill>
                <a:srgbClr val="0991D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987300" y="2877050"/>
            <a:ext cx="3779400" cy="103800"/>
          </a:xfrm>
          <a:prstGeom prst="rect">
            <a:avLst/>
          </a:prstGeom>
          <a:solidFill>
            <a:srgbClr val="0991D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5" name="Shape 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3575" y="4229500"/>
            <a:ext cx="2187376" cy="49965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Shape 66"/>
          <p:cNvSpPr txBox="1"/>
          <p:nvPr/>
        </p:nvSpPr>
        <p:spPr>
          <a:xfrm>
            <a:off x="987300" y="3061000"/>
            <a:ext cx="369360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1575" lIns="41575" spcFirstLastPara="1" rIns="41575" wrap="square" tIns="41575">
            <a:noAutofit/>
          </a:bodyPr>
          <a:lstStyle/>
          <a:p>
            <a: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</a:pPr>
            <a:r>
              <a:rPr lang="en-GB" sz="1200">
                <a:solidFill>
                  <a:srgbClr val="0991D1"/>
                </a:solidFill>
                <a:latin typeface="Montserrat"/>
                <a:ea typeface="Montserrat"/>
                <a:cs typeface="Montserrat"/>
                <a:sym typeface="Montserrat"/>
              </a:rPr>
              <a:t>SMEs and Entrepreneurs Secretariat</a:t>
            </a:r>
            <a:endParaRPr sz="1200">
              <a:solidFill>
                <a:srgbClr val="0991D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Shape 71"/>
          <p:cNvPicPr preferRelativeResize="0"/>
          <p:nvPr/>
        </p:nvPicPr>
        <p:blipFill rotWithShape="1">
          <a:blip r:embed="rId3">
            <a:alphaModFix/>
          </a:blip>
          <a:srcRect b="0" l="3540" r="0" t="3372"/>
          <a:stretch/>
        </p:blipFill>
        <p:spPr>
          <a:xfrm>
            <a:off x="0" y="-4475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Shape 72"/>
          <p:cNvSpPr/>
          <p:nvPr/>
        </p:nvSpPr>
        <p:spPr>
          <a:xfrm>
            <a:off x="0" y="-4475"/>
            <a:ext cx="9144000" cy="5143500"/>
          </a:xfrm>
          <a:prstGeom prst="rect">
            <a:avLst/>
          </a:prstGeom>
          <a:solidFill>
            <a:srgbClr val="000000">
              <a:alpha val="688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Shape 73"/>
          <p:cNvSpPr txBox="1"/>
          <p:nvPr/>
        </p:nvSpPr>
        <p:spPr>
          <a:xfrm>
            <a:off x="4750575" y="2007525"/>
            <a:ext cx="3207000" cy="2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1575" lIns="41575" spcFirstLastPara="1" rIns="41575" wrap="square" tIns="41575">
            <a:noAutofit/>
          </a:bodyPr>
          <a:lstStyle/>
          <a:p>
            <a: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</a:pPr>
            <a:r>
              <a:rPr lang="en-GB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OECD Ministerial Conference on SMEs</a:t>
            </a:r>
            <a:endParaRPr sz="12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</a:pPr>
            <a:r>
              <a:t/>
            </a:r>
            <a:endParaRPr sz="1200">
              <a:solidFill>
                <a:srgbClr val="FFFFFF"/>
              </a:solidFill>
              <a:latin typeface="Montserrat ExtraLight"/>
              <a:ea typeface="Montserrat ExtraLight"/>
              <a:cs typeface="Montserrat ExtraLight"/>
              <a:sym typeface="Montserrat ExtraLight"/>
            </a:endParaRPr>
          </a:p>
        </p:txBody>
      </p:sp>
      <p:sp>
        <p:nvSpPr>
          <p:cNvPr id="74" name="Shape 74"/>
          <p:cNvSpPr txBox="1"/>
          <p:nvPr/>
        </p:nvSpPr>
        <p:spPr>
          <a:xfrm>
            <a:off x="802350" y="383150"/>
            <a:ext cx="7539300" cy="15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1575" lIns="41575" spcFirstLastPara="1" rIns="41575" wrap="square" tIns="41575">
            <a:noAutofit/>
          </a:bodyPr>
          <a:lstStyle/>
          <a:p>
            <a:pPr indent="0" lvl="0" marL="0" marR="0" rtl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“ENCOURAGING ENTREPENEURS AND SMES  IS THE KEY TO ACHIEVE AN INCLUSIVE DEVELOPMENT, ESPECIALLY WHEN THE DIGITAL ECONOMY IS CHANGING ITS CHALLENGES AND OPPORTUNITIES”</a:t>
            </a:r>
            <a:endParaRPr sz="18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/>
          <p:nvPr/>
        </p:nvSpPr>
        <p:spPr>
          <a:xfrm>
            <a:off x="1092575" y="212050"/>
            <a:ext cx="3671100" cy="2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1575" lIns="41575" spcFirstLastPara="1" rIns="41575" wrap="square" tIns="41575">
            <a:noAutofit/>
          </a:bodyPr>
          <a:lstStyle/>
          <a:p>
            <a: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</a:pPr>
            <a:r>
              <a:rPr lang="en-GB" sz="1200">
                <a:solidFill>
                  <a:srgbClr val="374756"/>
                </a:solidFill>
                <a:latin typeface="Montserrat"/>
                <a:ea typeface="Montserrat"/>
                <a:cs typeface="Montserrat"/>
                <a:sym typeface="Montserrat"/>
              </a:rPr>
              <a:t>ARGENTINA DIGITAL TRANSFORMATION</a:t>
            </a:r>
            <a:endParaRPr sz="1200">
              <a:solidFill>
                <a:srgbClr val="374756"/>
              </a:solidFill>
              <a:latin typeface="Montserrat ExtraLight"/>
              <a:ea typeface="Montserrat ExtraLight"/>
              <a:cs typeface="Montserrat ExtraLight"/>
              <a:sym typeface="Montserrat ExtraLight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92575" y="675150"/>
            <a:ext cx="6875700" cy="6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1575" lIns="41575" spcFirstLastPara="1" rIns="41575" wrap="square" tIns="41575">
            <a:noAutofit/>
          </a:bodyPr>
          <a:lstStyle/>
          <a:p>
            <a: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</a:pPr>
            <a:r>
              <a:rPr lang="en-GB" sz="3000">
                <a:solidFill>
                  <a:srgbClr val="44546A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WHAT </a:t>
            </a:r>
            <a:r>
              <a:rPr lang="en-GB" sz="3000">
                <a:solidFill>
                  <a:srgbClr val="0090D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ARE WE DOING</a:t>
            </a:r>
            <a:endParaRPr sz="3000">
              <a:solidFill>
                <a:srgbClr val="0090D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81" name="Shape 81"/>
          <p:cNvSpPr txBox="1"/>
          <p:nvPr>
            <p:ph idx="12" type="sldNum"/>
          </p:nvPr>
        </p:nvSpPr>
        <p:spPr>
          <a:xfrm>
            <a:off x="218550" y="794800"/>
            <a:ext cx="450000" cy="17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>
                <a:solidFill>
                  <a:srgbClr val="374756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sz="1200">
              <a:solidFill>
                <a:srgbClr val="37475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2" name="Shape 82"/>
          <p:cNvCxnSpPr/>
          <p:nvPr/>
        </p:nvCxnSpPr>
        <p:spPr>
          <a:xfrm>
            <a:off x="711597" y="832784"/>
            <a:ext cx="0" cy="332400"/>
          </a:xfrm>
          <a:prstGeom prst="straightConnector1">
            <a:avLst/>
          </a:prstGeom>
          <a:noFill/>
          <a:ln cap="flat" cmpd="sng" w="9525">
            <a:solidFill>
              <a:srgbClr val="37475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3" name="Shape 83"/>
          <p:cNvSpPr txBox="1"/>
          <p:nvPr/>
        </p:nvSpPr>
        <p:spPr>
          <a:xfrm>
            <a:off x="1092575" y="1364975"/>
            <a:ext cx="7528800" cy="356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1575" lIns="41575" spcFirstLastPara="1" rIns="41575" wrap="square" tIns="41575">
            <a:noAutofit/>
          </a:bodyPr>
          <a:lstStyle/>
          <a:p>
            <a:pPr indent="-317500" lvl="0" marL="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6B2AD"/>
              </a:buClr>
              <a:buSzPts val="1400"/>
              <a:buFont typeface="Montserrat Medium"/>
              <a:buChar char="●"/>
            </a:pPr>
            <a:r>
              <a:rPr b="1" lang="en-GB">
                <a:solidFill>
                  <a:srgbClr val="374756"/>
                </a:solidFill>
                <a:latin typeface="Montserrat"/>
                <a:ea typeface="Montserrat"/>
                <a:cs typeface="Montserrat"/>
                <a:sym typeface="Montserrat"/>
              </a:rPr>
              <a:t>LEGAL FRAMEWORK:</a:t>
            </a:r>
            <a:r>
              <a:rPr lang="en-GB">
                <a:solidFill>
                  <a:srgbClr val="37475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ENTREPENEURS ACT, SMES ACT, SOFTWARE ACT AND BIOTECHNOLOGY ACT. </a:t>
            </a:r>
            <a:endParaRPr>
              <a:solidFill>
                <a:srgbClr val="37475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0" marL="457200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6B2AD"/>
              </a:buClr>
              <a:buSzPts val="1400"/>
              <a:buFont typeface="Montserrat Medium"/>
              <a:buChar char="●"/>
            </a:pPr>
            <a:r>
              <a:rPr lang="en-GB">
                <a:solidFill>
                  <a:srgbClr val="37475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SIMPLIFICATION OF PROCESSES AND </a:t>
            </a:r>
            <a:r>
              <a:rPr b="1" lang="en-GB">
                <a:solidFill>
                  <a:srgbClr val="374756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LESS</a:t>
            </a:r>
            <a:r>
              <a:rPr b="1" lang="en-GB">
                <a:solidFill>
                  <a:srgbClr val="374756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-GB">
                <a:solidFill>
                  <a:srgbClr val="374756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BUREAUCRACY</a:t>
            </a:r>
            <a:endParaRPr b="1">
              <a:solidFill>
                <a:srgbClr val="37475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6B2AD"/>
              </a:buClr>
              <a:buSzPts val="1400"/>
              <a:buFont typeface="Montserrat Medium"/>
              <a:buChar char="●"/>
            </a:pPr>
            <a:r>
              <a:rPr b="1" lang="en-GB">
                <a:solidFill>
                  <a:srgbClr val="374756"/>
                </a:solidFill>
                <a:latin typeface="Montserrat"/>
                <a:ea typeface="Montserrat"/>
                <a:cs typeface="Montserrat"/>
                <a:sym typeface="Montserrat"/>
              </a:rPr>
              <a:t>ENTREPRENEURIAL AND DIGITAL</a:t>
            </a:r>
            <a:r>
              <a:rPr lang="en-GB">
                <a:solidFill>
                  <a:srgbClr val="37475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SKILLS DEVELOPMENT THROUGH PLAN 111 MIL AND ARGENTINE ENTREPRENEURS ACADEMY</a:t>
            </a:r>
            <a:endParaRPr b="1">
              <a:solidFill>
                <a:srgbClr val="37475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6B2AD"/>
              </a:buClr>
              <a:buSzPts val="1400"/>
              <a:buFont typeface="Montserrat"/>
              <a:buChar char="●"/>
            </a:pPr>
            <a:r>
              <a:rPr b="1" lang="en-GB">
                <a:solidFill>
                  <a:srgbClr val="374756"/>
                </a:solidFill>
                <a:latin typeface="Montserrat"/>
                <a:ea typeface="Montserrat"/>
                <a:cs typeface="Montserrat"/>
                <a:sym typeface="Montserrat"/>
              </a:rPr>
              <a:t>SMES DIGITAL TRANSFORMATION</a:t>
            </a:r>
            <a:endParaRPr>
              <a:solidFill>
                <a:srgbClr val="37475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0" marL="457200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6B2AD"/>
              </a:buClr>
              <a:buSzPts val="1400"/>
              <a:buFont typeface="Montserrat Medium"/>
              <a:buChar char="●"/>
            </a:pPr>
            <a:r>
              <a:rPr lang="en-GB">
                <a:solidFill>
                  <a:srgbClr val="37475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PROMOTION OF </a:t>
            </a:r>
            <a:r>
              <a:rPr b="1" lang="en-GB">
                <a:solidFill>
                  <a:srgbClr val="374756"/>
                </a:solidFill>
                <a:latin typeface="Montserrat"/>
                <a:ea typeface="Montserrat"/>
                <a:cs typeface="Montserrat"/>
                <a:sym typeface="Montserrat"/>
              </a:rPr>
              <a:t>ENTREPRENEURIAL AND TECHNOLOGICAL ECOSYSTEMS</a:t>
            </a:r>
            <a:endParaRPr b="1">
              <a:solidFill>
                <a:srgbClr val="37475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Clr>
                <a:srgbClr val="06B2AD"/>
              </a:buClr>
              <a:buSzPts val="1400"/>
              <a:buFont typeface="Montserrat Medium"/>
              <a:buChar char="●"/>
            </a:pPr>
            <a:r>
              <a:rPr b="1" lang="en-GB">
                <a:solidFill>
                  <a:srgbClr val="374756"/>
                </a:solidFill>
                <a:latin typeface="Montserrat"/>
                <a:ea typeface="Montserrat"/>
                <a:cs typeface="Montserrat"/>
                <a:sym typeface="Montserrat"/>
              </a:rPr>
              <a:t>ACCESS TO GLOBAL MARKETS THROUGH DIGITAL TOOLS</a:t>
            </a:r>
            <a:endParaRPr>
              <a:solidFill>
                <a:srgbClr val="37475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/>
        </p:nvSpPr>
        <p:spPr>
          <a:xfrm>
            <a:off x="4229875" y="4095500"/>
            <a:ext cx="2238900" cy="859800"/>
          </a:xfrm>
          <a:prstGeom prst="rect">
            <a:avLst/>
          </a:prstGeom>
          <a:solidFill>
            <a:srgbClr val="0673B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673B7"/>
              </a:solidFill>
            </a:endParaRPr>
          </a:p>
        </p:txBody>
      </p:sp>
      <p:sp>
        <p:nvSpPr>
          <p:cNvPr id="89" name="Shape 89"/>
          <p:cNvSpPr/>
          <p:nvPr/>
        </p:nvSpPr>
        <p:spPr>
          <a:xfrm>
            <a:off x="1867675" y="4095425"/>
            <a:ext cx="2238900" cy="859800"/>
          </a:xfrm>
          <a:prstGeom prst="rect">
            <a:avLst/>
          </a:prstGeom>
          <a:solidFill>
            <a:srgbClr val="00B1A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B1AC"/>
              </a:solidFill>
            </a:endParaRPr>
          </a:p>
        </p:txBody>
      </p:sp>
      <p:sp>
        <p:nvSpPr>
          <p:cNvPr id="90" name="Shape 90"/>
          <p:cNvSpPr txBox="1"/>
          <p:nvPr/>
        </p:nvSpPr>
        <p:spPr>
          <a:xfrm>
            <a:off x="1092575" y="212050"/>
            <a:ext cx="3671100" cy="2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1575" lIns="41575" spcFirstLastPara="1" rIns="41575" wrap="square" tIns="41575">
            <a:noAutofit/>
          </a:bodyPr>
          <a:lstStyle/>
          <a:p>
            <a: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</a:pPr>
            <a:r>
              <a:rPr lang="en-GB" sz="1200">
                <a:solidFill>
                  <a:srgbClr val="374756"/>
                </a:solidFill>
                <a:latin typeface="Montserrat"/>
                <a:ea typeface="Montserrat"/>
                <a:cs typeface="Montserrat"/>
                <a:sym typeface="Montserrat"/>
              </a:rPr>
              <a:t>WOMEN DIGITAL INCLUSION</a:t>
            </a:r>
            <a:endParaRPr sz="1200">
              <a:solidFill>
                <a:srgbClr val="37475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</a:pPr>
            <a:r>
              <a:t/>
            </a:r>
            <a:endParaRPr sz="1200">
              <a:solidFill>
                <a:srgbClr val="374756"/>
              </a:solidFill>
              <a:latin typeface="Montserrat ExtraLight"/>
              <a:ea typeface="Montserrat ExtraLight"/>
              <a:cs typeface="Montserrat ExtraLight"/>
              <a:sym typeface="Montserrat ExtraLight"/>
            </a:endParaRPr>
          </a:p>
        </p:txBody>
      </p:sp>
      <p:sp>
        <p:nvSpPr>
          <p:cNvPr id="91" name="Shape 91"/>
          <p:cNvSpPr txBox="1"/>
          <p:nvPr/>
        </p:nvSpPr>
        <p:spPr>
          <a:xfrm>
            <a:off x="1092575" y="675150"/>
            <a:ext cx="6875700" cy="6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1575" lIns="41575" spcFirstLastPara="1" rIns="41575" wrap="square" tIns="41575">
            <a:noAutofit/>
          </a:bodyPr>
          <a:lstStyle/>
          <a:p>
            <a: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</a:pPr>
            <a:r>
              <a:rPr lang="en-GB" sz="3000">
                <a:solidFill>
                  <a:srgbClr val="0090D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PLAN 111 MIL</a:t>
            </a:r>
            <a:endParaRPr sz="3000">
              <a:solidFill>
                <a:srgbClr val="0090D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92" name="Shape 92"/>
          <p:cNvSpPr txBox="1"/>
          <p:nvPr>
            <p:ph idx="12" type="sldNum"/>
          </p:nvPr>
        </p:nvSpPr>
        <p:spPr>
          <a:xfrm>
            <a:off x="218550" y="794800"/>
            <a:ext cx="450000" cy="17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>
                <a:solidFill>
                  <a:srgbClr val="374756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sz="1200">
              <a:solidFill>
                <a:srgbClr val="37475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3" name="Shape 93"/>
          <p:cNvCxnSpPr/>
          <p:nvPr/>
        </p:nvCxnSpPr>
        <p:spPr>
          <a:xfrm>
            <a:off x="711597" y="832784"/>
            <a:ext cx="0" cy="332400"/>
          </a:xfrm>
          <a:prstGeom prst="straightConnector1">
            <a:avLst/>
          </a:prstGeom>
          <a:noFill/>
          <a:ln cap="flat" cmpd="sng" w="9525">
            <a:solidFill>
              <a:srgbClr val="37475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4" name="Shape 94"/>
          <p:cNvSpPr/>
          <p:nvPr/>
        </p:nvSpPr>
        <p:spPr>
          <a:xfrm>
            <a:off x="6027100" y="1568375"/>
            <a:ext cx="1458600" cy="1312800"/>
          </a:xfrm>
          <a:prstGeom prst="ellipse">
            <a:avLst/>
          </a:prstGeom>
          <a:solidFill>
            <a:srgbClr val="0673B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Shape 95"/>
          <p:cNvSpPr/>
          <p:nvPr/>
        </p:nvSpPr>
        <p:spPr>
          <a:xfrm>
            <a:off x="3952950" y="1573500"/>
            <a:ext cx="3333900" cy="1305900"/>
          </a:xfrm>
          <a:prstGeom prst="homePlate">
            <a:avLst>
              <a:gd fmla="val 34739" name="adj"/>
            </a:avLst>
          </a:prstGeom>
          <a:solidFill>
            <a:srgbClr val="0673B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Shape 96"/>
          <p:cNvSpPr txBox="1"/>
          <p:nvPr/>
        </p:nvSpPr>
        <p:spPr>
          <a:xfrm>
            <a:off x="4543225" y="1880150"/>
            <a:ext cx="1977300" cy="68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+22 MIL</a:t>
            </a:r>
            <a:endParaRPr sz="2400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WOMEN</a:t>
            </a:r>
            <a:endParaRPr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7" name="Shape 97"/>
          <p:cNvSpPr/>
          <p:nvPr/>
        </p:nvSpPr>
        <p:spPr>
          <a:xfrm>
            <a:off x="1119525" y="1573153"/>
            <a:ext cx="1458600" cy="1305900"/>
          </a:xfrm>
          <a:prstGeom prst="ellipse">
            <a:avLst/>
          </a:prstGeom>
          <a:solidFill>
            <a:srgbClr val="B8E4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Shape 98"/>
          <p:cNvSpPr/>
          <p:nvPr/>
        </p:nvSpPr>
        <p:spPr>
          <a:xfrm>
            <a:off x="1903832" y="1566600"/>
            <a:ext cx="2720700" cy="1312800"/>
          </a:xfrm>
          <a:prstGeom prst="homePlate">
            <a:avLst>
              <a:gd fmla="val 34739" name="adj"/>
            </a:avLst>
          </a:prstGeom>
          <a:solidFill>
            <a:srgbClr val="B8E4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Shape 99"/>
          <p:cNvSpPr txBox="1"/>
          <p:nvPr/>
        </p:nvSpPr>
        <p:spPr>
          <a:xfrm>
            <a:off x="1562872" y="1880158"/>
            <a:ext cx="2498700" cy="68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0094D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+62 MIL</a:t>
            </a:r>
            <a:endParaRPr sz="2400">
              <a:solidFill>
                <a:srgbClr val="0094D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0094D4"/>
                </a:solidFill>
                <a:latin typeface="Montserrat"/>
                <a:ea typeface="Montserrat"/>
                <a:cs typeface="Montserrat"/>
                <a:sym typeface="Montserrat"/>
              </a:rPr>
              <a:t>ENROLLED</a:t>
            </a:r>
            <a:endParaRPr sz="2400">
              <a:solidFill>
                <a:srgbClr val="0094D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0" name="Shape 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74815" y="1504805"/>
            <a:ext cx="1436210" cy="143621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Shape 101"/>
          <p:cNvSpPr txBox="1"/>
          <p:nvPr/>
        </p:nvSpPr>
        <p:spPr>
          <a:xfrm>
            <a:off x="4390825" y="4171625"/>
            <a:ext cx="1977300" cy="68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8.490</a:t>
            </a:r>
            <a:endParaRPr b="1"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WOMEN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" name="Shape 102"/>
          <p:cNvSpPr txBox="1"/>
          <p:nvPr/>
        </p:nvSpPr>
        <p:spPr>
          <a:xfrm>
            <a:off x="1867675" y="4171625"/>
            <a:ext cx="2238900" cy="68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16.114</a:t>
            </a:r>
            <a:endParaRPr b="1" sz="24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MEN</a:t>
            </a:r>
            <a:endParaRPr sz="18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3" name="Shape 103"/>
          <p:cNvSpPr/>
          <p:nvPr/>
        </p:nvSpPr>
        <p:spPr>
          <a:xfrm rot="10800000">
            <a:off x="4046194" y="3764425"/>
            <a:ext cx="283800" cy="153000"/>
          </a:xfrm>
          <a:prstGeom prst="triangle">
            <a:avLst>
              <a:gd fmla="val 50000" name="adj"/>
            </a:avLst>
          </a:prstGeom>
          <a:solidFill>
            <a:srgbClr val="FFFFFF">
              <a:alpha val="873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Shape 104"/>
          <p:cNvSpPr/>
          <p:nvPr/>
        </p:nvSpPr>
        <p:spPr>
          <a:xfrm>
            <a:off x="3312355" y="3231925"/>
            <a:ext cx="1801200" cy="554400"/>
          </a:xfrm>
          <a:prstGeom prst="roundRect">
            <a:avLst>
              <a:gd fmla="val 16667" name="adj"/>
            </a:avLst>
          </a:prstGeom>
          <a:solidFill>
            <a:srgbClr val="FFFFFF">
              <a:alpha val="873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00B0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5" name="Shape 105"/>
          <p:cNvSpPr txBox="1"/>
          <p:nvPr/>
        </p:nvSpPr>
        <p:spPr>
          <a:xfrm>
            <a:off x="3312275" y="3387174"/>
            <a:ext cx="1801200" cy="29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374756"/>
                </a:solidFill>
                <a:latin typeface="Montserrat"/>
                <a:ea typeface="Montserrat"/>
                <a:cs typeface="Montserrat"/>
                <a:sym typeface="Montserrat"/>
              </a:rPr>
              <a:t>COURSED</a:t>
            </a:r>
            <a:endParaRPr b="1" sz="1800">
              <a:solidFill>
                <a:srgbClr val="37475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/>
        </p:nvSpPr>
        <p:spPr>
          <a:xfrm>
            <a:off x="2830869" y="2209741"/>
            <a:ext cx="1918200" cy="1918200"/>
          </a:xfrm>
          <a:prstGeom prst="ellipse">
            <a:avLst/>
          </a:prstGeom>
          <a:solidFill>
            <a:srgbClr val="374756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74756"/>
              </a:solidFill>
            </a:endParaRPr>
          </a:p>
        </p:txBody>
      </p:sp>
      <p:sp>
        <p:nvSpPr>
          <p:cNvPr id="111" name="Shape 111"/>
          <p:cNvSpPr/>
          <p:nvPr/>
        </p:nvSpPr>
        <p:spPr>
          <a:xfrm>
            <a:off x="622419" y="2209741"/>
            <a:ext cx="1918200" cy="1918200"/>
          </a:xfrm>
          <a:prstGeom prst="ellipse">
            <a:avLst/>
          </a:prstGeom>
          <a:solidFill>
            <a:srgbClr val="0673B7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Shape 112"/>
          <p:cNvSpPr txBox="1"/>
          <p:nvPr/>
        </p:nvSpPr>
        <p:spPr>
          <a:xfrm>
            <a:off x="1092575" y="675150"/>
            <a:ext cx="6875700" cy="6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1575" lIns="41575" spcFirstLastPara="1" rIns="41575" wrap="square" tIns="41575">
            <a:noAutofit/>
          </a:bodyPr>
          <a:lstStyle/>
          <a:p>
            <a: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</a:pPr>
            <a:r>
              <a:rPr lang="en-GB" sz="3000">
                <a:solidFill>
                  <a:srgbClr val="0090D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PLAN 111 MIL</a:t>
            </a:r>
            <a:endParaRPr sz="3000">
              <a:solidFill>
                <a:srgbClr val="0090D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13" name="Shape 113"/>
          <p:cNvSpPr txBox="1"/>
          <p:nvPr>
            <p:ph idx="12" type="sldNum"/>
          </p:nvPr>
        </p:nvSpPr>
        <p:spPr>
          <a:xfrm>
            <a:off x="218550" y="794800"/>
            <a:ext cx="450000" cy="17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>
                <a:solidFill>
                  <a:srgbClr val="374756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sz="1200">
              <a:solidFill>
                <a:srgbClr val="37475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4" name="Shape 114"/>
          <p:cNvCxnSpPr/>
          <p:nvPr/>
        </p:nvCxnSpPr>
        <p:spPr>
          <a:xfrm>
            <a:off x="711597" y="832784"/>
            <a:ext cx="0" cy="332400"/>
          </a:xfrm>
          <a:prstGeom prst="straightConnector1">
            <a:avLst/>
          </a:prstGeom>
          <a:noFill/>
          <a:ln cap="flat" cmpd="sng" w="9525">
            <a:solidFill>
              <a:srgbClr val="37475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5" name="Shape 115"/>
          <p:cNvSpPr txBox="1"/>
          <p:nvPr/>
        </p:nvSpPr>
        <p:spPr>
          <a:xfrm>
            <a:off x="2830900" y="2806325"/>
            <a:ext cx="1918200" cy="68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55,6%</a:t>
            </a:r>
            <a:endParaRPr b="1" sz="2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HAVE NOT COMPLETED</a:t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THE COURSE</a:t>
            </a:r>
            <a:endParaRPr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" name="Shape 116"/>
          <p:cNvSpPr txBox="1"/>
          <p:nvPr/>
        </p:nvSpPr>
        <p:spPr>
          <a:xfrm>
            <a:off x="332172" y="2826108"/>
            <a:ext cx="2498700" cy="68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44,4%</a:t>
            </a:r>
            <a:endParaRPr b="1" sz="24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COMPLETED</a:t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THE COURSE</a:t>
            </a:r>
            <a:endParaRPr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" name="Shape 117"/>
          <p:cNvSpPr/>
          <p:nvPr/>
        </p:nvSpPr>
        <p:spPr>
          <a:xfrm rot="5400000">
            <a:off x="5572725" y="1836050"/>
            <a:ext cx="2518800" cy="3201600"/>
          </a:xfrm>
          <a:prstGeom prst="wedgeRectCallout">
            <a:avLst>
              <a:gd fmla="val -21427" name="adj1"/>
              <a:gd fmla="val 59249" name="adj2"/>
            </a:avLst>
          </a:prstGeom>
          <a:solidFill>
            <a:srgbClr val="B8E4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Shape 118"/>
          <p:cNvSpPr txBox="1"/>
          <p:nvPr/>
        </p:nvSpPr>
        <p:spPr>
          <a:xfrm>
            <a:off x="5276650" y="2616700"/>
            <a:ext cx="3191100" cy="20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1575" lIns="41575" spcFirstLastPara="1" rIns="41575" wrap="square" tIns="41575">
            <a:noAutofit/>
          </a:bodyPr>
          <a:lstStyle/>
          <a:p>
            <a:pPr indent="-3048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4756"/>
              </a:buClr>
              <a:buSzPts val="1200"/>
              <a:buFont typeface="Montserrat Medium"/>
              <a:buChar char="●"/>
            </a:pPr>
            <a:r>
              <a:rPr lang="en-GB" sz="1200">
                <a:solidFill>
                  <a:srgbClr val="37475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Course content problems</a:t>
            </a:r>
            <a:r>
              <a:rPr b="1" lang="en-GB" sz="1200">
                <a:solidFill>
                  <a:srgbClr val="374756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 sz="1200">
              <a:solidFill>
                <a:srgbClr val="37475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048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4756"/>
              </a:buClr>
              <a:buSzPts val="1200"/>
              <a:buFont typeface="Montserrat Medium"/>
              <a:buChar char="●"/>
            </a:pPr>
            <a:r>
              <a:rPr lang="en-GB" sz="1200">
                <a:solidFill>
                  <a:srgbClr val="37475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Incompatibility with other educational activities</a:t>
            </a:r>
            <a:endParaRPr sz="1200">
              <a:solidFill>
                <a:srgbClr val="37475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4756"/>
              </a:buClr>
              <a:buSzPts val="1200"/>
              <a:buFont typeface="Montserrat Medium"/>
              <a:buChar char="●"/>
            </a:pPr>
            <a:r>
              <a:rPr lang="en-GB" sz="1200">
                <a:solidFill>
                  <a:srgbClr val="37475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Incompatibility with job</a:t>
            </a:r>
            <a:r>
              <a:rPr b="1" lang="en-GB" sz="1200">
                <a:solidFill>
                  <a:srgbClr val="374756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200">
              <a:solidFill>
                <a:srgbClr val="37475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4756"/>
              </a:buClr>
              <a:buSzPts val="1200"/>
              <a:buFont typeface="Montserrat Medium"/>
              <a:buChar char="●"/>
            </a:pPr>
            <a:r>
              <a:rPr lang="en-GB" sz="1200">
                <a:solidFill>
                  <a:srgbClr val="37475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Incompatibility with family responsibilities</a:t>
            </a:r>
            <a:endParaRPr sz="1200">
              <a:solidFill>
                <a:srgbClr val="37475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048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4756"/>
              </a:buClr>
              <a:buSzPts val="1200"/>
              <a:buFont typeface="Montserrat Medium"/>
              <a:buChar char="●"/>
            </a:pPr>
            <a:r>
              <a:rPr lang="en-GB" sz="1200">
                <a:solidFill>
                  <a:srgbClr val="37475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Distance </a:t>
            </a:r>
            <a:r>
              <a:rPr lang="en-GB" sz="1200">
                <a:solidFill>
                  <a:srgbClr val="37475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between home and headquarters</a:t>
            </a:r>
            <a:endParaRPr sz="1100">
              <a:solidFill>
                <a:schemeClr val="accent2"/>
              </a:solidFill>
              <a:highlight>
                <a:srgbClr val="FFFFFF"/>
              </a:highlight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37475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37475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9" name="Shape 119"/>
          <p:cNvSpPr txBox="1"/>
          <p:nvPr/>
        </p:nvSpPr>
        <p:spPr>
          <a:xfrm>
            <a:off x="5455100" y="2253650"/>
            <a:ext cx="2648100" cy="3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1575" lIns="41575" spcFirstLastPara="1" rIns="41575" wrap="square" tIns="41575">
            <a:noAutofit/>
          </a:bodyPr>
          <a:lstStyle/>
          <a:p>
            <a:pPr indent="0" lvl="0" mar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374756"/>
                </a:solidFill>
                <a:latin typeface="Montserrat"/>
                <a:ea typeface="Montserrat"/>
                <a:cs typeface="Montserrat"/>
                <a:sym typeface="Montserrat"/>
              </a:rPr>
              <a:t>DESERTION CAUSE</a:t>
            </a:r>
            <a:endParaRPr b="1">
              <a:solidFill>
                <a:srgbClr val="37475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0" name="Shape 120"/>
          <p:cNvSpPr txBox="1"/>
          <p:nvPr/>
        </p:nvSpPr>
        <p:spPr>
          <a:xfrm>
            <a:off x="1092575" y="212050"/>
            <a:ext cx="3671100" cy="2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1575" lIns="41575" spcFirstLastPara="1" rIns="41575" wrap="square" tIns="41575">
            <a:noAutofit/>
          </a:bodyPr>
          <a:lstStyle/>
          <a:p>
            <a: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</a:pPr>
            <a:r>
              <a:rPr lang="en-GB" sz="1200">
                <a:solidFill>
                  <a:srgbClr val="374756"/>
                </a:solidFill>
                <a:latin typeface="Montserrat"/>
                <a:ea typeface="Montserrat"/>
                <a:cs typeface="Montserrat"/>
                <a:sym typeface="Montserrat"/>
              </a:rPr>
              <a:t>WOMEN DIGITAL INCLUSION</a:t>
            </a:r>
            <a:endParaRPr sz="1200">
              <a:solidFill>
                <a:srgbClr val="37475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</a:pPr>
            <a:r>
              <a:t/>
            </a:r>
            <a:endParaRPr sz="1200">
              <a:solidFill>
                <a:srgbClr val="374756"/>
              </a:solidFill>
              <a:latin typeface="Montserrat ExtraLight"/>
              <a:ea typeface="Montserrat ExtraLight"/>
              <a:cs typeface="Montserrat ExtraLight"/>
              <a:sym typeface="Montserrat Extra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/>
          <p:nvPr/>
        </p:nvSpPr>
        <p:spPr>
          <a:xfrm>
            <a:off x="1092575" y="675150"/>
            <a:ext cx="6875700" cy="6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1575" lIns="41575" spcFirstLastPara="1" rIns="41575" wrap="square" tIns="41575">
            <a:noAutofit/>
          </a:bodyPr>
          <a:lstStyle/>
          <a:p>
            <a: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</a:pPr>
            <a:r>
              <a:rPr lang="en-GB" sz="3000">
                <a:solidFill>
                  <a:srgbClr val="0090D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PLAN 111 MIL</a:t>
            </a:r>
            <a:endParaRPr sz="3000">
              <a:solidFill>
                <a:srgbClr val="0090D0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26" name="Shape 126"/>
          <p:cNvSpPr txBox="1"/>
          <p:nvPr>
            <p:ph idx="12" type="sldNum"/>
          </p:nvPr>
        </p:nvSpPr>
        <p:spPr>
          <a:xfrm>
            <a:off x="218550" y="794800"/>
            <a:ext cx="450000" cy="17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>
                <a:solidFill>
                  <a:srgbClr val="374756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sz="1200">
              <a:solidFill>
                <a:srgbClr val="37475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27" name="Shape 127"/>
          <p:cNvCxnSpPr/>
          <p:nvPr/>
        </p:nvCxnSpPr>
        <p:spPr>
          <a:xfrm>
            <a:off x="711597" y="832784"/>
            <a:ext cx="0" cy="332400"/>
          </a:xfrm>
          <a:prstGeom prst="straightConnector1">
            <a:avLst/>
          </a:prstGeom>
          <a:noFill/>
          <a:ln cap="flat" cmpd="sng" w="9525">
            <a:solidFill>
              <a:srgbClr val="37475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8" name="Shape 128"/>
          <p:cNvSpPr/>
          <p:nvPr/>
        </p:nvSpPr>
        <p:spPr>
          <a:xfrm>
            <a:off x="6027100" y="2406575"/>
            <a:ext cx="1458600" cy="1312800"/>
          </a:xfrm>
          <a:prstGeom prst="ellipse">
            <a:avLst/>
          </a:prstGeom>
          <a:solidFill>
            <a:srgbClr val="0673B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Shape 129"/>
          <p:cNvSpPr/>
          <p:nvPr/>
        </p:nvSpPr>
        <p:spPr>
          <a:xfrm>
            <a:off x="3952950" y="2411700"/>
            <a:ext cx="3333900" cy="1305900"/>
          </a:xfrm>
          <a:prstGeom prst="homePlate">
            <a:avLst>
              <a:gd fmla="val 34739" name="adj"/>
            </a:avLst>
          </a:prstGeom>
          <a:solidFill>
            <a:srgbClr val="0673B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Shape 130"/>
          <p:cNvSpPr txBox="1"/>
          <p:nvPr/>
        </p:nvSpPr>
        <p:spPr>
          <a:xfrm>
            <a:off x="4543225" y="2718350"/>
            <a:ext cx="1977300" cy="68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FF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103</a:t>
            </a:r>
            <a:endParaRPr sz="2400">
              <a:solidFill>
                <a:srgbClr val="FFFFFF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WOMEN</a:t>
            </a:r>
            <a:endParaRPr sz="20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" name="Shape 131"/>
          <p:cNvSpPr/>
          <p:nvPr/>
        </p:nvSpPr>
        <p:spPr>
          <a:xfrm>
            <a:off x="1119525" y="2411353"/>
            <a:ext cx="1458600" cy="1305900"/>
          </a:xfrm>
          <a:prstGeom prst="ellipse">
            <a:avLst/>
          </a:prstGeom>
          <a:solidFill>
            <a:srgbClr val="B8E4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Shape 132"/>
          <p:cNvSpPr/>
          <p:nvPr/>
        </p:nvSpPr>
        <p:spPr>
          <a:xfrm>
            <a:off x="1903832" y="2404800"/>
            <a:ext cx="2720700" cy="1312800"/>
          </a:xfrm>
          <a:prstGeom prst="homePlate">
            <a:avLst>
              <a:gd fmla="val 34739" name="adj"/>
            </a:avLst>
          </a:prstGeom>
          <a:solidFill>
            <a:srgbClr val="B8E4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Shape 133"/>
          <p:cNvSpPr txBox="1"/>
          <p:nvPr/>
        </p:nvSpPr>
        <p:spPr>
          <a:xfrm>
            <a:off x="1424175" y="2718350"/>
            <a:ext cx="2848200" cy="68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0094D4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566</a:t>
            </a:r>
            <a:endParaRPr sz="2400">
              <a:solidFill>
                <a:srgbClr val="0094D4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0094D4"/>
                </a:solidFill>
                <a:latin typeface="Montserrat"/>
                <a:ea typeface="Montserrat"/>
                <a:cs typeface="Montserrat"/>
                <a:sym typeface="Montserrat"/>
              </a:rPr>
              <a:t>CERTIFIED STUDENTS</a:t>
            </a:r>
            <a:endParaRPr sz="2000">
              <a:solidFill>
                <a:srgbClr val="0094D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4" name="Shape 1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74815" y="2343005"/>
            <a:ext cx="1436210" cy="143621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Shape 135"/>
          <p:cNvSpPr txBox="1"/>
          <p:nvPr/>
        </p:nvSpPr>
        <p:spPr>
          <a:xfrm>
            <a:off x="1092575" y="212050"/>
            <a:ext cx="3671100" cy="2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1575" lIns="41575" spcFirstLastPara="1" rIns="41575" wrap="square" tIns="41575">
            <a:noAutofit/>
          </a:bodyPr>
          <a:lstStyle/>
          <a:p>
            <a: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</a:pPr>
            <a:r>
              <a:rPr lang="en-GB" sz="1200">
                <a:solidFill>
                  <a:srgbClr val="374756"/>
                </a:solidFill>
                <a:latin typeface="Montserrat"/>
                <a:ea typeface="Montserrat"/>
                <a:cs typeface="Montserrat"/>
                <a:sym typeface="Montserrat"/>
              </a:rPr>
              <a:t>WOMEN DIGITAL INCLUSION</a:t>
            </a:r>
            <a:endParaRPr sz="1200">
              <a:solidFill>
                <a:srgbClr val="37475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</a:pPr>
            <a:r>
              <a:t/>
            </a:r>
            <a:endParaRPr sz="1200">
              <a:solidFill>
                <a:srgbClr val="374756"/>
              </a:solidFill>
              <a:latin typeface="Montserrat ExtraLight"/>
              <a:ea typeface="Montserrat ExtraLight"/>
              <a:cs typeface="Montserrat ExtraLight"/>
              <a:sym typeface="Montserrat Extra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/>
          <p:nvPr/>
        </p:nvSpPr>
        <p:spPr>
          <a:xfrm>
            <a:off x="1092575" y="675150"/>
            <a:ext cx="6875700" cy="6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1575" lIns="41575" spcFirstLastPara="1" rIns="41575" wrap="square" tIns="41575">
            <a:noAutofit/>
          </a:bodyPr>
          <a:lstStyle/>
          <a:p>
            <a: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</a:pPr>
            <a:r>
              <a:rPr lang="en-GB" sz="3000">
                <a:solidFill>
                  <a:srgbClr val="374756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ACTIONS</a:t>
            </a:r>
            <a:endParaRPr sz="3000">
              <a:solidFill>
                <a:srgbClr val="37475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41" name="Shape 141"/>
          <p:cNvSpPr txBox="1"/>
          <p:nvPr>
            <p:ph idx="12" type="sldNum"/>
          </p:nvPr>
        </p:nvSpPr>
        <p:spPr>
          <a:xfrm>
            <a:off x="218550" y="794800"/>
            <a:ext cx="450000" cy="17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>
                <a:solidFill>
                  <a:srgbClr val="374756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sz="1200">
              <a:solidFill>
                <a:srgbClr val="37475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42" name="Shape 142"/>
          <p:cNvCxnSpPr/>
          <p:nvPr/>
        </p:nvCxnSpPr>
        <p:spPr>
          <a:xfrm>
            <a:off x="711597" y="832784"/>
            <a:ext cx="0" cy="332400"/>
          </a:xfrm>
          <a:prstGeom prst="straightConnector1">
            <a:avLst/>
          </a:prstGeom>
          <a:noFill/>
          <a:ln cap="flat" cmpd="sng" w="9525">
            <a:solidFill>
              <a:srgbClr val="37475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3" name="Shape 143"/>
          <p:cNvSpPr txBox="1"/>
          <p:nvPr/>
        </p:nvSpPr>
        <p:spPr>
          <a:xfrm>
            <a:off x="1129300" y="1427625"/>
            <a:ext cx="30963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1575" lIns="41575" spcFirstLastPara="1" rIns="41575" wrap="square" tIns="41575">
            <a:noAutofit/>
          </a:bodyPr>
          <a:lstStyle/>
          <a:p>
            <a: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</a:pPr>
            <a:r>
              <a:rPr b="1" lang="en-GB">
                <a:solidFill>
                  <a:srgbClr val="0991D1"/>
                </a:solidFill>
                <a:latin typeface="Montserrat"/>
                <a:ea typeface="Montserrat"/>
                <a:cs typeface="Montserrat"/>
                <a:sym typeface="Montserrat"/>
              </a:rPr>
              <a:t>COMMUNICATION</a:t>
            </a:r>
            <a:endParaRPr b="1">
              <a:solidFill>
                <a:srgbClr val="0991D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</a:pPr>
            <a:r>
              <a:t/>
            </a:r>
            <a:endParaRPr b="1">
              <a:solidFill>
                <a:srgbClr val="0991D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4" name="Shape 144"/>
          <p:cNvSpPr txBox="1"/>
          <p:nvPr/>
        </p:nvSpPr>
        <p:spPr>
          <a:xfrm>
            <a:off x="1092575" y="1706650"/>
            <a:ext cx="6452100" cy="6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1575" lIns="41575" spcFirstLastPara="1" rIns="41575" wrap="square" tIns="41575">
            <a:noAutofit/>
          </a:bodyPr>
          <a:lstStyle/>
          <a:p>
            <a:pPr indent="-3175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6B2AD"/>
              </a:buClr>
              <a:buSzPts val="1400"/>
              <a:buFont typeface="Montserrat Medium"/>
              <a:buChar char="●"/>
            </a:pPr>
            <a:r>
              <a:rPr lang="en-GB">
                <a:solidFill>
                  <a:srgbClr val="37475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Marketing campaign</a:t>
            </a:r>
            <a:endParaRPr>
              <a:solidFill>
                <a:srgbClr val="37475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6B2AD"/>
              </a:buClr>
              <a:buSzPts val="1400"/>
              <a:buFont typeface="Montserrat Medium"/>
              <a:buChar char="●"/>
            </a:pPr>
            <a:r>
              <a:rPr lang="en-GB">
                <a:solidFill>
                  <a:srgbClr val="37475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Advertising tv spots</a:t>
            </a:r>
            <a:endParaRPr>
              <a:solidFill>
                <a:srgbClr val="37475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45" name="Shape 145"/>
          <p:cNvSpPr txBox="1"/>
          <p:nvPr/>
        </p:nvSpPr>
        <p:spPr>
          <a:xfrm>
            <a:off x="1129300" y="2342025"/>
            <a:ext cx="28506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1575" lIns="41575" spcFirstLastPara="1" rIns="41575" wrap="square" tIns="41575">
            <a:noAutofit/>
          </a:bodyPr>
          <a:lstStyle/>
          <a:p>
            <a: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</a:pPr>
            <a:r>
              <a:rPr b="1" lang="en-GB">
                <a:solidFill>
                  <a:srgbClr val="0991D1"/>
                </a:solidFill>
                <a:latin typeface="Montserrat"/>
                <a:ea typeface="Montserrat"/>
                <a:cs typeface="Montserrat"/>
                <a:sym typeface="Montserrat"/>
              </a:rPr>
              <a:t>LOYALTY</a:t>
            </a:r>
            <a:endParaRPr b="1">
              <a:solidFill>
                <a:srgbClr val="0991D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</a:pPr>
            <a:r>
              <a:t/>
            </a:r>
            <a:endParaRPr b="1">
              <a:solidFill>
                <a:srgbClr val="0991D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" name="Shape 146"/>
          <p:cNvSpPr txBox="1"/>
          <p:nvPr/>
        </p:nvSpPr>
        <p:spPr>
          <a:xfrm>
            <a:off x="1092575" y="2621050"/>
            <a:ext cx="6452100" cy="6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1575" lIns="41575" spcFirstLastPara="1" rIns="41575" wrap="square" tIns="41575">
            <a:noAutofit/>
          </a:bodyPr>
          <a:lstStyle/>
          <a:p>
            <a:pPr indent="-3175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6B2AD"/>
              </a:buClr>
              <a:buSzPts val="1400"/>
              <a:buFont typeface="Montserrat Medium"/>
              <a:buChar char="●"/>
            </a:pPr>
            <a:r>
              <a:rPr lang="en-GB">
                <a:solidFill>
                  <a:srgbClr val="37475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Visits to Plan 111 Mil courses</a:t>
            </a:r>
            <a:endParaRPr>
              <a:solidFill>
                <a:srgbClr val="37475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6B2AD"/>
              </a:buClr>
              <a:buSzPts val="1400"/>
              <a:buFont typeface="Montserrat Medium"/>
              <a:buChar char="●"/>
            </a:pPr>
            <a:r>
              <a:rPr lang="en-GB">
                <a:solidFill>
                  <a:srgbClr val="37475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#MUJERES111MIL event</a:t>
            </a:r>
            <a:endParaRPr>
              <a:solidFill>
                <a:srgbClr val="37475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47" name="Shape 147"/>
          <p:cNvSpPr txBox="1"/>
          <p:nvPr/>
        </p:nvSpPr>
        <p:spPr>
          <a:xfrm>
            <a:off x="1129300" y="3279575"/>
            <a:ext cx="22134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1575" lIns="41575" spcFirstLastPara="1" rIns="41575" wrap="square" tIns="41575">
            <a:noAutofit/>
          </a:bodyPr>
          <a:lstStyle/>
          <a:p>
            <a: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</a:pPr>
            <a:r>
              <a:rPr b="1" lang="en-GB">
                <a:solidFill>
                  <a:srgbClr val="0991D1"/>
                </a:solidFill>
                <a:latin typeface="Montserrat"/>
                <a:ea typeface="Montserrat"/>
                <a:cs typeface="Montserrat"/>
                <a:sym typeface="Montserrat"/>
              </a:rPr>
              <a:t>MONITORING</a:t>
            </a:r>
            <a:endParaRPr b="1">
              <a:solidFill>
                <a:srgbClr val="0991D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</a:pPr>
            <a:r>
              <a:t/>
            </a:r>
            <a:endParaRPr b="1">
              <a:solidFill>
                <a:srgbClr val="0991D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8" name="Shape 148"/>
          <p:cNvSpPr txBox="1"/>
          <p:nvPr/>
        </p:nvSpPr>
        <p:spPr>
          <a:xfrm>
            <a:off x="1092575" y="3558600"/>
            <a:ext cx="6452100" cy="6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1575" lIns="41575" spcFirstLastPara="1" rIns="41575" wrap="square" tIns="41575">
            <a:noAutofit/>
          </a:bodyPr>
          <a:lstStyle/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6B2AD"/>
              </a:buClr>
              <a:buSzPts val="1400"/>
              <a:buFont typeface="Montserrat Medium"/>
              <a:buChar char="●"/>
            </a:pPr>
            <a:r>
              <a:rPr lang="en-GB">
                <a:solidFill>
                  <a:srgbClr val="37475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Plan 111 Mil registered women survey</a:t>
            </a:r>
            <a:endParaRPr>
              <a:solidFill>
                <a:srgbClr val="37475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6B2AD"/>
              </a:buClr>
              <a:buSzPts val="1400"/>
              <a:buFont typeface="Montserrat Medium"/>
              <a:buChar char="●"/>
            </a:pPr>
            <a:r>
              <a:rPr lang="en-GB">
                <a:solidFill>
                  <a:srgbClr val="37475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Teachers gender perspective survey</a:t>
            </a:r>
            <a:endParaRPr>
              <a:solidFill>
                <a:srgbClr val="37475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7475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49" name="Shape 149"/>
          <p:cNvSpPr txBox="1"/>
          <p:nvPr/>
        </p:nvSpPr>
        <p:spPr>
          <a:xfrm>
            <a:off x="1129300" y="4193975"/>
            <a:ext cx="28506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1575" lIns="41575" spcFirstLastPara="1" rIns="41575" wrap="square" tIns="41575">
            <a:noAutofit/>
          </a:bodyPr>
          <a:lstStyle/>
          <a:p>
            <a: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</a:pPr>
            <a:r>
              <a:rPr b="1" lang="en-GB">
                <a:solidFill>
                  <a:srgbClr val="0991D1"/>
                </a:solidFill>
                <a:latin typeface="Montserrat"/>
                <a:ea typeface="Montserrat"/>
                <a:cs typeface="Montserrat"/>
                <a:sym typeface="Montserrat"/>
              </a:rPr>
              <a:t>GLOBAL P</a:t>
            </a:r>
            <a:r>
              <a:rPr b="1" lang="en-GB">
                <a:solidFill>
                  <a:srgbClr val="0991D1"/>
                </a:solidFill>
                <a:latin typeface="Montserrat"/>
                <a:ea typeface="Montserrat"/>
                <a:cs typeface="Montserrat"/>
                <a:sym typeface="Montserrat"/>
              </a:rPr>
              <a:t>OSITIONING</a:t>
            </a:r>
            <a:endParaRPr b="1">
              <a:solidFill>
                <a:srgbClr val="0991D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</a:pPr>
            <a:r>
              <a:t/>
            </a:r>
            <a:endParaRPr b="1">
              <a:solidFill>
                <a:srgbClr val="0991D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92575" y="4473000"/>
            <a:ext cx="6452100" cy="6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1575" lIns="41575" spcFirstLastPara="1" rIns="41575" wrap="square" tIns="41575">
            <a:noAutofit/>
          </a:bodyPr>
          <a:lstStyle/>
          <a:p>
            <a:pPr indent="-3175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6B2AD"/>
              </a:buClr>
              <a:buSzPts val="1400"/>
              <a:buFont typeface="Montserrat Medium"/>
              <a:buChar char="●"/>
            </a:pPr>
            <a:r>
              <a:rPr lang="en-GB">
                <a:solidFill>
                  <a:srgbClr val="37475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G20</a:t>
            </a:r>
            <a:endParaRPr>
              <a:solidFill>
                <a:srgbClr val="37475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175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6B2AD"/>
              </a:buClr>
              <a:buSzPts val="1400"/>
              <a:buFont typeface="Montserrat Medium"/>
              <a:buChar char="●"/>
            </a:pPr>
            <a:r>
              <a:rPr lang="en-GB">
                <a:solidFill>
                  <a:srgbClr val="374756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W20</a:t>
            </a:r>
            <a:endParaRPr>
              <a:solidFill>
                <a:srgbClr val="374756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51" name="Shape 151"/>
          <p:cNvSpPr txBox="1"/>
          <p:nvPr/>
        </p:nvSpPr>
        <p:spPr>
          <a:xfrm>
            <a:off x="1092575" y="212050"/>
            <a:ext cx="3671100" cy="2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1575" lIns="41575" spcFirstLastPara="1" rIns="41575" wrap="square" tIns="41575">
            <a:noAutofit/>
          </a:bodyPr>
          <a:lstStyle/>
          <a:p>
            <a: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</a:pPr>
            <a:r>
              <a:rPr lang="en-GB" sz="1200">
                <a:solidFill>
                  <a:srgbClr val="374756"/>
                </a:solidFill>
                <a:latin typeface="Montserrat"/>
                <a:ea typeface="Montserrat"/>
                <a:cs typeface="Montserrat"/>
                <a:sym typeface="Montserrat"/>
              </a:rPr>
              <a:t>WOMEN DIGITAL INCLUSION</a:t>
            </a:r>
            <a:endParaRPr sz="1200">
              <a:solidFill>
                <a:srgbClr val="37475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</a:pPr>
            <a:r>
              <a:t/>
            </a:r>
            <a:endParaRPr sz="1200">
              <a:solidFill>
                <a:srgbClr val="374756"/>
              </a:solidFill>
              <a:latin typeface="Montserrat ExtraLight"/>
              <a:ea typeface="Montserrat ExtraLight"/>
              <a:cs typeface="Montserrat ExtraLight"/>
              <a:sym typeface="Montserrat ExtraLigh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EFEFEF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/>
          <p:nvPr/>
        </p:nvSpPr>
        <p:spPr>
          <a:xfrm>
            <a:off x="1092575" y="675150"/>
            <a:ext cx="6875700" cy="6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1575" lIns="41575" spcFirstLastPara="1" rIns="41575" wrap="square" tIns="41575">
            <a:noAutofit/>
          </a:bodyPr>
          <a:lstStyle/>
          <a:p>
            <a: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</a:pPr>
            <a:r>
              <a:rPr lang="en-GB" sz="3000">
                <a:solidFill>
                  <a:srgbClr val="0090D0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COMPARATIVE</a:t>
            </a:r>
            <a:endParaRPr sz="3000">
              <a:solidFill>
                <a:srgbClr val="374756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</p:txBody>
      </p:sp>
      <p:sp>
        <p:nvSpPr>
          <p:cNvPr id="157" name="Shape 157"/>
          <p:cNvSpPr txBox="1"/>
          <p:nvPr>
            <p:ph idx="12" type="sldNum"/>
          </p:nvPr>
        </p:nvSpPr>
        <p:spPr>
          <a:xfrm>
            <a:off x="218550" y="794800"/>
            <a:ext cx="450000" cy="17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>
                <a:solidFill>
                  <a:srgbClr val="374756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sz="1200">
              <a:solidFill>
                <a:srgbClr val="37475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58" name="Shape 158"/>
          <p:cNvCxnSpPr/>
          <p:nvPr/>
        </p:nvCxnSpPr>
        <p:spPr>
          <a:xfrm>
            <a:off x="711597" y="832784"/>
            <a:ext cx="0" cy="332400"/>
          </a:xfrm>
          <a:prstGeom prst="straightConnector1">
            <a:avLst/>
          </a:prstGeom>
          <a:noFill/>
          <a:ln cap="flat" cmpd="sng" w="9525">
            <a:solidFill>
              <a:srgbClr val="374756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9" name="Shape 159"/>
          <p:cNvSpPr/>
          <p:nvPr/>
        </p:nvSpPr>
        <p:spPr>
          <a:xfrm>
            <a:off x="2039025" y="1744900"/>
            <a:ext cx="1732200" cy="262800"/>
          </a:xfrm>
          <a:prstGeom prst="roundRect">
            <a:avLst>
              <a:gd fmla="val 50000" name="adj"/>
            </a:avLst>
          </a:prstGeom>
          <a:solidFill>
            <a:srgbClr val="37475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Shape 160"/>
          <p:cNvSpPr txBox="1"/>
          <p:nvPr/>
        </p:nvSpPr>
        <p:spPr>
          <a:xfrm>
            <a:off x="2411725" y="1748950"/>
            <a:ext cx="12174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1575" lIns="41575" spcFirstLastPara="1" rIns="41575" wrap="square" tIns="41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</a:pPr>
            <a:r>
              <a:rPr lang="en-GB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COMPLETED</a:t>
            </a:r>
            <a:endParaRPr sz="12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</a:pPr>
            <a:r>
              <a:t/>
            </a:r>
            <a:endParaRPr sz="1300">
              <a:solidFill>
                <a:srgbClr val="FFFFFF"/>
              </a:solidFill>
              <a:latin typeface="Montserrat ExtraLight"/>
              <a:ea typeface="Montserrat ExtraLight"/>
              <a:cs typeface="Montserrat ExtraLight"/>
              <a:sym typeface="Montserrat ExtraLight"/>
            </a:endParaRPr>
          </a:p>
        </p:txBody>
      </p:sp>
      <p:sp>
        <p:nvSpPr>
          <p:cNvPr id="161" name="Shape 161"/>
          <p:cNvSpPr/>
          <p:nvPr/>
        </p:nvSpPr>
        <p:spPr>
          <a:xfrm>
            <a:off x="5468025" y="1744900"/>
            <a:ext cx="1498500" cy="262800"/>
          </a:xfrm>
          <a:prstGeom prst="roundRect">
            <a:avLst>
              <a:gd fmla="val 50000" name="adj"/>
            </a:avLst>
          </a:prstGeom>
          <a:solidFill>
            <a:srgbClr val="37475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Shape 162"/>
          <p:cNvSpPr txBox="1"/>
          <p:nvPr/>
        </p:nvSpPr>
        <p:spPr>
          <a:xfrm>
            <a:off x="5581050" y="1748950"/>
            <a:ext cx="13929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1575" lIns="41575" spcFirstLastPara="1" rIns="41575" wrap="square" tIns="415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</a:pPr>
            <a:r>
              <a:rPr lang="en-GB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CERTIFIED</a:t>
            </a:r>
            <a:endParaRPr sz="12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</a:pPr>
            <a:r>
              <a:t/>
            </a:r>
            <a:endParaRPr sz="1300">
              <a:solidFill>
                <a:srgbClr val="FFFFFF"/>
              </a:solidFill>
              <a:latin typeface="Montserrat ExtraLight"/>
              <a:ea typeface="Montserrat ExtraLight"/>
              <a:cs typeface="Montserrat ExtraLight"/>
              <a:sym typeface="Montserrat ExtraLight"/>
            </a:endParaRPr>
          </a:p>
        </p:txBody>
      </p:sp>
      <p:pic>
        <p:nvPicPr>
          <p:cNvPr id="163" name="Shape 163"/>
          <p:cNvPicPr preferRelativeResize="0"/>
          <p:nvPr/>
        </p:nvPicPr>
        <p:blipFill rotWithShape="1">
          <a:blip r:embed="rId3">
            <a:alphaModFix/>
          </a:blip>
          <a:srcRect b="10185" l="16136" r="15285" t="17529"/>
          <a:stretch/>
        </p:blipFill>
        <p:spPr>
          <a:xfrm>
            <a:off x="5144671" y="1559201"/>
            <a:ext cx="601680" cy="63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Shape 1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76211" y="2701625"/>
            <a:ext cx="700098" cy="700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Shape 1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93845" y="2701625"/>
            <a:ext cx="700098" cy="700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Shape 1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11478" y="2701625"/>
            <a:ext cx="700098" cy="700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Shape 16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29112" y="2701625"/>
            <a:ext cx="700098" cy="700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Shape 16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46745" y="2701625"/>
            <a:ext cx="700098" cy="700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Shape 1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76211" y="3258472"/>
            <a:ext cx="700098" cy="700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Shape 1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93845" y="3258472"/>
            <a:ext cx="700098" cy="700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Shape 1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11478" y="3258472"/>
            <a:ext cx="700098" cy="700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Shape 1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29112" y="3258472"/>
            <a:ext cx="700098" cy="700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Shape 1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46745" y="3258472"/>
            <a:ext cx="700098" cy="700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Shape 17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76200" y="4330695"/>
            <a:ext cx="700098" cy="70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Shape 17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93834" y="4330695"/>
            <a:ext cx="700098" cy="70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Shape 17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11467" y="4330695"/>
            <a:ext cx="700098" cy="70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Shape 17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29101" y="4330695"/>
            <a:ext cx="700098" cy="70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Shape 17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46734" y="4330695"/>
            <a:ext cx="700098" cy="70013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Shape 179"/>
          <p:cNvSpPr txBox="1"/>
          <p:nvPr/>
        </p:nvSpPr>
        <p:spPr>
          <a:xfrm>
            <a:off x="1734375" y="2232050"/>
            <a:ext cx="2183700" cy="4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374756"/>
                </a:solidFill>
                <a:latin typeface="Montserrat"/>
                <a:ea typeface="Montserrat"/>
                <a:cs typeface="Montserrat"/>
                <a:sym typeface="Montserrat"/>
              </a:rPr>
              <a:t>10 MEN</a:t>
            </a:r>
            <a:endParaRPr b="1">
              <a:solidFill>
                <a:srgbClr val="37475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0" name="Shape 180"/>
          <p:cNvSpPr txBox="1"/>
          <p:nvPr/>
        </p:nvSpPr>
        <p:spPr>
          <a:xfrm>
            <a:off x="1844075" y="4001450"/>
            <a:ext cx="2003400" cy="4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374756"/>
                </a:solidFill>
                <a:latin typeface="Montserrat"/>
                <a:ea typeface="Montserrat"/>
                <a:cs typeface="Montserrat"/>
                <a:sym typeface="Montserrat"/>
              </a:rPr>
              <a:t>5 WOMEN</a:t>
            </a:r>
            <a:endParaRPr b="1">
              <a:solidFill>
                <a:srgbClr val="37475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1" name="Shape 1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7418" y="2701625"/>
            <a:ext cx="700098" cy="700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Shape 1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5052" y="2701625"/>
            <a:ext cx="700098" cy="700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Shape 1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72685" y="2701625"/>
            <a:ext cx="700098" cy="700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Shape 1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90319" y="2701625"/>
            <a:ext cx="700098" cy="700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Shape 1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07953" y="2701625"/>
            <a:ext cx="700098" cy="700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Shape 1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7418" y="3258472"/>
            <a:ext cx="700098" cy="700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Shape 1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5052" y="3258472"/>
            <a:ext cx="700098" cy="700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Shape 1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72685" y="3258472"/>
            <a:ext cx="700098" cy="700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Shape 1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90319" y="3258472"/>
            <a:ext cx="700098" cy="700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Shape 1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07953" y="3258472"/>
            <a:ext cx="700098" cy="700102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Shape 191"/>
          <p:cNvSpPr txBox="1"/>
          <p:nvPr/>
        </p:nvSpPr>
        <p:spPr>
          <a:xfrm>
            <a:off x="5010975" y="2232050"/>
            <a:ext cx="2183700" cy="4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374756"/>
                </a:solidFill>
                <a:latin typeface="Montserrat"/>
                <a:ea typeface="Montserrat"/>
                <a:cs typeface="Montserrat"/>
                <a:sym typeface="Montserrat"/>
              </a:rPr>
              <a:t>10 MEN</a:t>
            </a:r>
            <a:endParaRPr b="1">
              <a:solidFill>
                <a:srgbClr val="37475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2" name="Shape 19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63857" y="4330695"/>
            <a:ext cx="700098" cy="700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Shape 19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81491" y="4330695"/>
            <a:ext cx="700098" cy="70013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Shape 194"/>
          <p:cNvSpPr txBox="1"/>
          <p:nvPr/>
        </p:nvSpPr>
        <p:spPr>
          <a:xfrm>
            <a:off x="5120675" y="4001450"/>
            <a:ext cx="2003400" cy="4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374756"/>
                </a:solidFill>
                <a:latin typeface="Montserrat"/>
                <a:ea typeface="Montserrat"/>
                <a:cs typeface="Montserrat"/>
                <a:sym typeface="Montserrat"/>
              </a:rPr>
              <a:t>2 WOMEN</a:t>
            </a:r>
            <a:endParaRPr b="1">
              <a:solidFill>
                <a:srgbClr val="37475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5" name="Shape 19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76200" y="1424600"/>
            <a:ext cx="883622" cy="88365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Shape 196"/>
          <p:cNvSpPr txBox="1"/>
          <p:nvPr/>
        </p:nvSpPr>
        <p:spPr>
          <a:xfrm>
            <a:off x="1092575" y="212050"/>
            <a:ext cx="3671100" cy="2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1575" lIns="41575" spcFirstLastPara="1" rIns="41575" wrap="square" tIns="41575">
            <a:noAutofit/>
          </a:bodyPr>
          <a:lstStyle/>
          <a:p>
            <a: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</a:pPr>
            <a:r>
              <a:rPr lang="en-GB" sz="1200">
                <a:solidFill>
                  <a:srgbClr val="374756"/>
                </a:solidFill>
                <a:latin typeface="Montserrat"/>
                <a:ea typeface="Montserrat"/>
                <a:cs typeface="Montserrat"/>
                <a:sym typeface="Montserrat"/>
              </a:rPr>
              <a:t>WOMEN DIGITAL INCLUSION</a:t>
            </a:r>
            <a:endParaRPr sz="1200">
              <a:solidFill>
                <a:srgbClr val="37475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</a:pPr>
            <a:r>
              <a:t/>
            </a:r>
            <a:endParaRPr sz="1200">
              <a:solidFill>
                <a:srgbClr val="374756"/>
              </a:solidFill>
              <a:latin typeface="Montserrat ExtraLight"/>
              <a:ea typeface="Montserrat ExtraLight"/>
              <a:cs typeface="Montserrat ExtraLight"/>
              <a:sym typeface="Montserrat Extra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Shape 201"/>
          <p:cNvPicPr preferRelativeResize="0"/>
          <p:nvPr/>
        </p:nvPicPr>
        <p:blipFill rotWithShape="1">
          <a:blip r:embed="rId3">
            <a:alphaModFix/>
          </a:blip>
          <a:srcRect b="15253" l="0" r="0" t="19506"/>
          <a:stretch/>
        </p:blipFill>
        <p:spPr>
          <a:xfrm flipH="1">
            <a:off x="0" y="0"/>
            <a:ext cx="9144000" cy="3976926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Shape 202"/>
          <p:cNvSpPr/>
          <p:nvPr/>
        </p:nvSpPr>
        <p:spPr>
          <a:xfrm>
            <a:off x="789000" y="1177000"/>
            <a:ext cx="4331100" cy="2400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Shape 203"/>
          <p:cNvSpPr txBox="1"/>
          <p:nvPr/>
        </p:nvSpPr>
        <p:spPr>
          <a:xfrm>
            <a:off x="933575" y="1435950"/>
            <a:ext cx="4077900" cy="13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1575" lIns="41575" spcFirstLastPara="1" rIns="41575" wrap="square" tIns="41575">
            <a:noAutofit/>
          </a:bodyPr>
          <a:lstStyle/>
          <a:p>
            <a: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</a:pPr>
            <a:r>
              <a:rPr lang="en-GB" sz="3600">
                <a:solidFill>
                  <a:srgbClr val="0991D1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THANK YOU!</a:t>
            </a:r>
            <a:endParaRPr sz="3600">
              <a:solidFill>
                <a:srgbClr val="0991D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</a:pPr>
            <a:r>
              <a:t/>
            </a:r>
            <a:endParaRPr>
              <a:solidFill>
                <a:srgbClr val="0991D1"/>
              </a:solidFill>
              <a:latin typeface="Montserrat Black"/>
              <a:ea typeface="Montserrat Black"/>
              <a:cs typeface="Montserrat Black"/>
              <a:sym typeface="Montserrat Black"/>
            </a:endParaRPr>
          </a:p>
          <a:p>
            <a: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</a:pPr>
            <a:r>
              <a:rPr lang="en-GB" sz="1800">
                <a:solidFill>
                  <a:srgbClr val="0991D1"/>
                </a:solidFill>
                <a:uFill>
                  <a:noFill/>
                </a:uFill>
                <a:latin typeface="Montserrat Medium"/>
                <a:ea typeface="Montserrat Medium"/>
                <a:cs typeface="Montserrat Medium"/>
                <a:sym typeface="Montserrat Medium"/>
                <a:hlinkClick r:id="rId4"/>
              </a:rPr>
              <a:t>@helena_estrada</a:t>
            </a:r>
            <a:endParaRPr sz="1800">
              <a:solidFill>
                <a:srgbClr val="0991D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</a:pPr>
            <a:r>
              <a:t/>
            </a:r>
            <a:endParaRPr sz="1800">
              <a:solidFill>
                <a:srgbClr val="0991D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4" name="Shape 204"/>
          <p:cNvSpPr/>
          <p:nvPr/>
        </p:nvSpPr>
        <p:spPr>
          <a:xfrm>
            <a:off x="987300" y="2877050"/>
            <a:ext cx="3779400" cy="103800"/>
          </a:xfrm>
          <a:prstGeom prst="rect">
            <a:avLst/>
          </a:prstGeom>
          <a:solidFill>
            <a:srgbClr val="0991D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5" name="Shape 20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33575" y="4229500"/>
            <a:ext cx="2187376" cy="49965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Shape 206"/>
          <p:cNvSpPr txBox="1"/>
          <p:nvPr/>
        </p:nvSpPr>
        <p:spPr>
          <a:xfrm>
            <a:off x="987300" y="3061000"/>
            <a:ext cx="3693600" cy="3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1575" lIns="41575" spcFirstLastPara="1" rIns="41575" wrap="square" tIns="41575">
            <a:noAutofit/>
          </a:bodyPr>
          <a:lstStyle/>
          <a:p>
            <a: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Font typeface="Arial"/>
              <a:buNone/>
            </a:pPr>
            <a:r>
              <a:rPr lang="en-GB" sz="1200">
                <a:solidFill>
                  <a:srgbClr val="0991D1"/>
                </a:solidFill>
                <a:latin typeface="Montserrat"/>
                <a:ea typeface="Montserrat"/>
                <a:cs typeface="Montserrat"/>
                <a:sym typeface="Montserrat"/>
              </a:rPr>
              <a:t>SMEs and Entrepreneurs Secretariat</a:t>
            </a:r>
            <a:endParaRPr sz="1200">
              <a:solidFill>
                <a:srgbClr val="0991D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